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3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92" r:id="rId3"/>
    <p:sldId id="315" r:id="rId4"/>
    <p:sldId id="291" r:id="rId5"/>
    <p:sldId id="316" r:id="rId6"/>
    <p:sldId id="302" r:id="rId7"/>
    <p:sldId id="280" r:id="rId8"/>
    <p:sldId id="313" r:id="rId9"/>
    <p:sldId id="317" r:id="rId10"/>
    <p:sldId id="319" r:id="rId11"/>
    <p:sldId id="305" r:id="rId12"/>
    <p:sldId id="318" r:id="rId13"/>
    <p:sldId id="320" r:id="rId14"/>
    <p:sldId id="309" r:id="rId15"/>
    <p:sldId id="310" r:id="rId16"/>
    <p:sldId id="321" r:id="rId17"/>
    <p:sldId id="335" r:id="rId18"/>
    <p:sldId id="322" r:id="rId19"/>
    <p:sldId id="336" r:id="rId20"/>
    <p:sldId id="323" r:id="rId21"/>
    <p:sldId id="324" r:id="rId22"/>
    <p:sldId id="325" r:id="rId23"/>
    <p:sldId id="326" r:id="rId24"/>
    <p:sldId id="334" r:id="rId25"/>
    <p:sldId id="327" r:id="rId26"/>
    <p:sldId id="311" r:id="rId27"/>
    <p:sldId id="329" r:id="rId28"/>
    <p:sldId id="328" r:id="rId29"/>
    <p:sldId id="330" r:id="rId30"/>
    <p:sldId id="332" r:id="rId31"/>
    <p:sldId id="333" r:id="rId32"/>
    <p:sldId id="312" r:id="rId33"/>
    <p:sldId id="274" r:id="rId34"/>
    <p:sldId id="275" r:id="rId35"/>
    <p:sldId id="276" r:id="rId36"/>
    <p:sldId id="258" r:id="rId37"/>
    <p:sldId id="262" r:id="rId38"/>
    <p:sldId id="304" r:id="rId39"/>
    <p:sldId id="307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 snapToGrid="0" snapToObjects="1"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C6BA0E-AAE4-DD44-AC03-5723CABBB567}" type="doc">
      <dgm:prSet loTypeId="urn:microsoft.com/office/officeart/2005/8/layout/matrix2" loCatId="matrix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6388AE7-36B1-4740-B8A0-A5358F79764B}">
      <dgm:prSet phldrT="[Text]"/>
      <dgm:spPr/>
      <dgm:t>
        <a:bodyPr/>
        <a:lstStyle/>
        <a:p>
          <a:r>
            <a:rPr lang="el-GR" dirty="0" smtClean="0"/>
            <a:t>Υπάρχουν ευκαιρίες για μετασχηματισμό ή  παράπλευρη διαφοροποίηση;</a:t>
          </a:r>
          <a:endParaRPr lang="en-US" dirty="0"/>
        </a:p>
      </dgm:t>
    </dgm:pt>
    <dgm:pt modelId="{F7D06BB4-02C8-6145-9465-C9550713519E}" type="parTrans" cxnId="{6C161A4B-61FA-6241-9B25-844949BE5829}">
      <dgm:prSet/>
      <dgm:spPr/>
      <dgm:t>
        <a:bodyPr/>
        <a:lstStyle/>
        <a:p>
          <a:endParaRPr lang="en-US"/>
        </a:p>
      </dgm:t>
    </dgm:pt>
    <dgm:pt modelId="{40F2BA78-2EED-DA44-8114-76AFDB7C1C92}" type="sibTrans" cxnId="{6C161A4B-61FA-6241-9B25-844949BE5829}">
      <dgm:prSet/>
      <dgm:spPr/>
      <dgm:t>
        <a:bodyPr/>
        <a:lstStyle/>
        <a:p>
          <a:endParaRPr lang="en-US"/>
        </a:p>
      </dgm:t>
    </dgm:pt>
    <dgm:pt modelId="{9D858600-4076-0B45-AF48-18F9D0189B46}">
      <dgm:prSet phldrT="[Text]"/>
      <dgm:spPr/>
      <dgm:t>
        <a:bodyPr/>
        <a:lstStyle/>
        <a:p>
          <a:r>
            <a:rPr lang="el-GR" dirty="0" smtClean="0"/>
            <a:t>Πυρήνας περιφερειακής εξειδίκευσης</a:t>
          </a:r>
          <a:endParaRPr lang="en-US" dirty="0"/>
        </a:p>
      </dgm:t>
    </dgm:pt>
    <dgm:pt modelId="{B4363903-D44B-DC46-93F8-CCD240BE1F43}" type="parTrans" cxnId="{438F55A6-A2E8-A14A-9D44-FEBE7F22D337}">
      <dgm:prSet/>
      <dgm:spPr/>
      <dgm:t>
        <a:bodyPr/>
        <a:lstStyle/>
        <a:p>
          <a:endParaRPr lang="en-US"/>
        </a:p>
      </dgm:t>
    </dgm:pt>
    <dgm:pt modelId="{8E31E34F-D79F-E24C-8197-0ECCAF3B18D4}" type="sibTrans" cxnId="{438F55A6-A2E8-A14A-9D44-FEBE7F22D337}">
      <dgm:prSet/>
      <dgm:spPr/>
      <dgm:t>
        <a:bodyPr/>
        <a:lstStyle/>
        <a:p>
          <a:endParaRPr lang="en-US"/>
        </a:p>
      </dgm:t>
    </dgm:pt>
    <dgm:pt modelId="{8011165F-F3BD-3543-810E-85E12C12B72B}">
      <dgm:prSet phldrT="[Text]"/>
      <dgm:spPr/>
      <dgm:t>
        <a:bodyPr/>
        <a:lstStyle/>
        <a:p>
          <a:r>
            <a:rPr lang="el-GR" dirty="0" smtClean="0"/>
            <a:t>Χαμηλή Προτεραιότητα</a:t>
          </a:r>
          <a:endParaRPr lang="en-US" dirty="0"/>
        </a:p>
      </dgm:t>
    </dgm:pt>
    <dgm:pt modelId="{D177F118-68F8-0845-9AF5-CB36F625679D}" type="parTrans" cxnId="{55754818-08D9-BE46-BEB8-D5801BAC0649}">
      <dgm:prSet/>
      <dgm:spPr/>
      <dgm:t>
        <a:bodyPr/>
        <a:lstStyle/>
        <a:p>
          <a:endParaRPr lang="en-US"/>
        </a:p>
      </dgm:t>
    </dgm:pt>
    <dgm:pt modelId="{31564E4D-A730-BC4E-9607-3D818A0A625B}" type="sibTrans" cxnId="{55754818-08D9-BE46-BEB8-D5801BAC0649}">
      <dgm:prSet/>
      <dgm:spPr/>
      <dgm:t>
        <a:bodyPr/>
        <a:lstStyle/>
        <a:p>
          <a:endParaRPr lang="en-US"/>
        </a:p>
      </dgm:t>
    </dgm:pt>
    <dgm:pt modelId="{12BC99AC-3A5D-BB46-B82B-7F0DACAAF409}">
      <dgm:prSet phldrT="[Text]"/>
      <dgm:spPr/>
      <dgm:t>
        <a:bodyPr/>
        <a:lstStyle/>
        <a:p>
          <a:r>
            <a:rPr lang="el-GR" dirty="0" smtClean="0"/>
            <a:t>Μπορεί να είναι αναδυόμενη δραστηριότητα;</a:t>
          </a:r>
          <a:endParaRPr lang="en-US" dirty="0"/>
        </a:p>
      </dgm:t>
    </dgm:pt>
    <dgm:pt modelId="{471360B0-EAAA-AE46-B397-78BB2CF98C2C}" type="parTrans" cxnId="{A8B24282-F693-3447-8174-7D2A2D9007F7}">
      <dgm:prSet/>
      <dgm:spPr/>
      <dgm:t>
        <a:bodyPr/>
        <a:lstStyle/>
        <a:p>
          <a:endParaRPr lang="en-US"/>
        </a:p>
      </dgm:t>
    </dgm:pt>
    <dgm:pt modelId="{71B3257B-4804-974A-8637-4226196FBC8C}" type="sibTrans" cxnId="{A8B24282-F693-3447-8174-7D2A2D9007F7}">
      <dgm:prSet/>
      <dgm:spPr/>
      <dgm:t>
        <a:bodyPr/>
        <a:lstStyle/>
        <a:p>
          <a:endParaRPr lang="en-US"/>
        </a:p>
      </dgm:t>
    </dgm:pt>
    <dgm:pt modelId="{96B17900-ADDC-7A4A-A7EA-FF199870C84D}" type="pres">
      <dgm:prSet presAssocID="{3BC6BA0E-AAE4-DD44-AC03-5723CABBB56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6C3982D4-C2B4-044A-9B83-25804CEC8D90}" type="pres">
      <dgm:prSet presAssocID="{3BC6BA0E-AAE4-DD44-AC03-5723CABBB567}" presName="axisShape" presStyleLbl="bgShp" presStyleIdx="0" presStyleCnt="1"/>
      <dgm:spPr/>
    </dgm:pt>
    <dgm:pt modelId="{E3EF0905-EE7B-CE4D-942F-CD564A331529}" type="pres">
      <dgm:prSet presAssocID="{3BC6BA0E-AAE4-DD44-AC03-5723CABBB567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13389-CC7B-3C4A-9A21-D86E67E89BC8}" type="pres">
      <dgm:prSet presAssocID="{3BC6BA0E-AAE4-DD44-AC03-5723CABBB567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2BAA94-C746-454F-86BF-4033407D019F}" type="pres">
      <dgm:prSet presAssocID="{3BC6BA0E-AAE4-DD44-AC03-5723CABBB567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FF34D-DE26-D640-BC51-D61AC7F7559A}" type="pres">
      <dgm:prSet presAssocID="{3BC6BA0E-AAE4-DD44-AC03-5723CABBB567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54818-08D9-BE46-BEB8-D5801BAC0649}" srcId="{3BC6BA0E-AAE4-DD44-AC03-5723CABBB567}" destId="{8011165F-F3BD-3543-810E-85E12C12B72B}" srcOrd="2" destOrd="0" parTransId="{D177F118-68F8-0845-9AF5-CB36F625679D}" sibTransId="{31564E4D-A730-BC4E-9607-3D818A0A625B}"/>
    <dgm:cxn modelId="{6C161A4B-61FA-6241-9B25-844949BE5829}" srcId="{3BC6BA0E-AAE4-DD44-AC03-5723CABBB567}" destId="{D6388AE7-36B1-4740-B8A0-A5358F79764B}" srcOrd="0" destOrd="0" parTransId="{F7D06BB4-02C8-6145-9465-C9550713519E}" sibTransId="{40F2BA78-2EED-DA44-8114-76AFDB7C1C92}"/>
    <dgm:cxn modelId="{A8B24282-F693-3447-8174-7D2A2D9007F7}" srcId="{3BC6BA0E-AAE4-DD44-AC03-5723CABBB567}" destId="{12BC99AC-3A5D-BB46-B82B-7F0DACAAF409}" srcOrd="3" destOrd="0" parTransId="{471360B0-EAAA-AE46-B397-78BB2CF98C2C}" sibTransId="{71B3257B-4804-974A-8637-4226196FBC8C}"/>
    <dgm:cxn modelId="{0D3EC292-9075-F148-921B-DD24769F2D65}" type="presOf" srcId="{12BC99AC-3A5D-BB46-B82B-7F0DACAAF409}" destId="{F80FF34D-DE26-D640-BC51-D61AC7F7559A}" srcOrd="0" destOrd="0" presId="urn:microsoft.com/office/officeart/2005/8/layout/matrix2"/>
    <dgm:cxn modelId="{FFC79FD4-145D-B646-AB81-9B244DFD6A48}" type="presOf" srcId="{9D858600-4076-0B45-AF48-18F9D0189B46}" destId="{DF013389-CC7B-3C4A-9A21-D86E67E89BC8}" srcOrd="0" destOrd="0" presId="urn:microsoft.com/office/officeart/2005/8/layout/matrix2"/>
    <dgm:cxn modelId="{F5F746CB-8712-E246-B69A-55D6A080D7E0}" type="presOf" srcId="{D6388AE7-36B1-4740-B8A0-A5358F79764B}" destId="{E3EF0905-EE7B-CE4D-942F-CD564A331529}" srcOrd="0" destOrd="0" presId="urn:microsoft.com/office/officeart/2005/8/layout/matrix2"/>
    <dgm:cxn modelId="{9C48D538-CD98-B442-B057-7C8BB5D297AB}" type="presOf" srcId="{3BC6BA0E-AAE4-DD44-AC03-5723CABBB567}" destId="{96B17900-ADDC-7A4A-A7EA-FF199870C84D}" srcOrd="0" destOrd="0" presId="urn:microsoft.com/office/officeart/2005/8/layout/matrix2"/>
    <dgm:cxn modelId="{1EDA15F2-CE12-764F-BE16-CD2E7D07032D}" type="presOf" srcId="{8011165F-F3BD-3543-810E-85E12C12B72B}" destId="{9A2BAA94-C746-454F-86BF-4033407D019F}" srcOrd="0" destOrd="0" presId="urn:microsoft.com/office/officeart/2005/8/layout/matrix2"/>
    <dgm:cxn modelId="{438F55A6-A2E8-A14A-9D44-FEBE7F22D337}" srcId="{3BC6BA0E-AAE4-DD44-AC03-5723CABBB567}" destId="{9D858600-4076-0B45-AF48-18F9D0189B46}" srcOrd="1" destOrd="0" parTransId="{B4363903-D44B-DC46-93F8-CCD240BE1F43}" sibTransId="{8E31E34F-D79F-E24C-8197-0ECCAF3B18D4}"/>
    <dgm:cxn modelId="{4B067F9C-2FA6-B24B-8CD7-F6220F53C36D}" type="presParOf" srcId="{96B17900-ADDC-7A4A-A7EA-FF199870C84D}" destId="{6C3982D4-C2B4-044A-9B83-25804CEC8D90}" srcOrd="0" destOrd="0" presId="urn:microsoft.com/office/officeart/2005/8/layout/matrix2"/>
    <dgm:cxn modelId="{B71CAAA1-D841-4448-B7AD-4A33FCDFDDA7}" type="presParOf" srcId="{96B17900-ADDC-7A4A-A7EA-FF199870C84D}" destId="{E3EF0905-EE7B-CE4D-942F-CD564A331529}" srcOrd="1" destOrd="0" presId="urn:microsoft.com/office/officeart/2005/8/layout/matrix2"/>
    <dgm:cxn modelId="{19C57040-62B3-A249-B310-8235C0A3C641}" type="presParOf" srcId="{96B17900-ADDC-7A4A-A7EA-FF199870C84D}" destId="{DF013389-CC7B-3C4A-9A21-D86E67E89BC8}" srcOrd="2" destOrd="0" presId="urn:microsoft.com/office/officeart/2005/8/layout/matrix2"/>
    <dgm:cxn modelId="{FC72C9B1-EEE3-5E47-845C-81A2E170A288}" type="presParOf" srcId="{96B17900-ADDC-7A4A-A7EA-FF199870C84D}" destId="{9A2BAA94-C746-454F-86BF-4033407D019F}" srcOrd="3" destOrd="0" presId="urn:microsoft.com/office/officeart/2005/8/layout/matrix2"/>
    <dgm:cxn modelId="{205DC6A0-A5C9-3142-A3B6-BE41517C4755}" type="presParOf" srcId="{96B17900-ADDC-7A4A-A7EA-FF199870C84D}" destId="{F80FF34D-DE26-D640-BC51-D61AC7F7559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C6BA0E-AAE4-DD44-AC03-5723CABBB567}" type="doc">
      <dgm:prSet loTypeId="urn:microsoft.com/office/officeart/2005/8/layout/matrix2" loCatId="matrix" qsTypeId="urn:microsoft.com/office/officeart/2005/8/quickstyle/simple4" qsCatId="simple" csTypeId="urn:microsoft.com/office/officeart/2005/8/colors/accent5_3" csCatId="accent5" phldr="1"/>
      <dgm:spPr/>
      <dgm:t>
        <a:bodyPr/>
        <a:lstStyle/>
        <a:p>
          <a:endParaRPr lang="en-US"/>
        </a:p>
      </dgm:t>
    </dgm:pt>
    <dgm:pt modelId="{D6388AE7-36B1-4740-B8A0-A5358F79764B}">
      <dgm:prSet phldrT="[Text]"/>
      <dgm:spPr/>
      <dgm:t>
        <a:bodyPr/>
        <a:lstStyle/>
        <a:p>
          <a:r>
            <a:rPr lang="el-GR" dirty="0" smtClean="0"/>
            <a:t>Υπάρχουν ευκαιρίες για μετασχηματισμό ή  παράπλευρη διαφοροποίηση;</a:t>
          </a:r>
          <a:endParaRPr lang="en-US" dirty="0"/>
        </a:p>
      </dgm:t>
    </dgm:pt>
    <dgm:pt modelId="{F7D06BB4-02C8-6145-9465-C9550713519E}" type="parTrans" cxnId="{6C161A4B-61FA-6241-9B25-844949BE5829}">
      <dgm:prSet/>
      <dgm:spPr/>
      <dgm:t>
        <a:bodyPr/>
        <a:lstStyle/>
        <a:p>
          <a:endParaRPr lang="en-US"/>
        </a:p>
      </dgm:t>
    </dgm:pt>
    <dgm:pt modelId="{40F2BA78-2EED-DA44-8114-76AFDB7C1C92}" type="sibTrans" cxnId="{6C161A4B-61FA-6241-9B25-844949BE5829}">
      <dgm:prSet/>
      <dgm:spPr/>
      <dgm:t>
        <a:bodyPr/>
        <a:lstStyle/>
        <a:p>
          <a:endParaRPr lang="en-US"/>
        </a:p>
      </dgm:t>
    </dgm:pt>
    <dgm:pt modelId="{9D858600-4076-0B45-AF48-18F9D0189B46}">
      <dgm:prSet phldrT="[Text]"/>
      <dgm:spPr/>
      <dgm:t>
        <a:bodyPr/>
        <a:lstStyle/>
        <a:p>
          <a:r>
            <a:rPr lang="el-GR" dirty="0" smtClean="0"/>
            <a:t>Πυρήνας περιφερειακής εξειδίκευσης</a:t>
          </a:r>
          <a:endParaRPr lang="en-US" dirty="0"/>
        </a:p>
      </dgm:t>
    </dgm:pt>
    <dgm:pt modelId="{B4363903-D44B-DC46-93F8-CCD240BE1F43}" type="parTrans" cxnId="{438F55A6-A2E8-A14A-9D44-FEBE7F22D337}">
      <dgm:prSet/>
      <dgm:spPr/>
      <dgm:t>
        <a:bodyPr/>
        <a:lstStyle/>
        <a:p>
          <a:endParaRPr lang="en-US"/>
        </a:p>
      </dgm:t>
    </dgm:pt>
    <dgm:pt modelId="{8E31E34F-D79F-E24C-8197-0ECCAF3B18D4}" type="sibTrans" cxnId="{438F55A6-A2E8-A14A-9D44-FEBE7F22D337}">
      <dgm:prSet/>
      <dgm:spPr/>
      <dgm:t>
        <a:bodyPr/>
        <a:lstStyle/>
        <a:p>
          <a:endParaRPr lang="en-US"/>
        </a:p>
      </dgm:t>
    </dgm:pt>
    <dgm:pt modelId="{8011165F-F3BD-3543-810E-85E12C12B72B}">
      <dgm:prSet phldrT="[Text]"/>
      <dgm:spPr/>
      <dgm:t>
        <a:bodyPr/>
        <a:lstStyle/>
        <a:p>
          <a:r>
            <a:rPr lang="el-GR" dirty="0" smtClean="0"/>
            <a:t>Χαμηλή Προτεραιότητα</a:t>
          </a:r>
          <a:endParaRPr lang="en-US" dirty="0"/>
        </a:p>
      </dgm:t>
    </dgm:pt>
    <dgm:pt modelId="{D177F118-68F8-0845-9AF5-CB36F625679D}" type="parTrans" cxnId="{55754818-08D9-BE46-BEB8-D5801BAC0649}">
      <dgm:prSet/>
      <dgm:spPr/>
      <dgm:t>
        <a:bodyPr/>
        <a:lstStyle/>
        <a:p>
          <a:endParaRPr lang="en-US"/>
        </a:p>
      </dgm:t>
    </dgm:pt>
    <dgm:pt modelId="{31564E4D-A730-BC4E-9607-3D818A0A625B}" type="sibTrans" cxnId="{55754818-08D9-BE46-BEB8-D5801BAC0649}">
      <dgm:prSet/>
      <dgm:spPr/>
      <dgm:t>
        <a:bodyPr/>
        <a:lstStyle/>
        <a:p>
          <a:endParaRPr lang="en-US"/>
        </a:p>
      </dgm:t>
    </dgm:pt>
    <dgm:pt modelId="{12BC99AC-3A5D-BB46-B82B-7F0DACAAF409}">
      <dgm:prSet phldrT="[Text]"/>
      <dgm:spPr/>
      <dgm:t>
        <a:bodyPr/>
        <a:lstStyle/>
        <a:p>
          <a:r>
            <a:rPr lang="el-GR" dirty="0" smtClean="0"/>
            <a:t>Μπορεί να είναι αναδυόμενη δραστηριότητα;</a:t>
          </a:r>
          <a:endParaRPr lang="en-US" dirty="0"/>
        </a:p>
      </dgm:t>
    </dgm:pt>
    <dgm:pt modelId="{471360B0-EAAA-AE46-B397-78BB2CF98C2C}" type="parTrans" cxnId="{A8B24282-F693-3447-8174-7D2A2D9007F7}">
      <dgm:prSet/>
      <dgm:spPr/>
      <dgm:t>
        <a:bodyPr/>
        <a:lstStyle/>
        <a:p>
          <a:endParaRPr lang="en-US"/>
        </a:p>
      </dgm:t>
    </dgm:pt>
    <dgm:pt modelId="{71B3257B-4804-974A-8637-4226196FBC8C}" type="sibTrans" cxnId="{A8B24282-F693-3447-8174-7D2A2D9007F7}">
      <dgm:prSet/>
      <dgm:spPr/>
      <dgm:t>
        <a:bodyPr/>
        <a:lstStyle/>
        <a:p>
          <a:endParaRPr lang="en-US"/>
        </a:p>
      </dgm:t>
    </dgm:pt>
    <dgm:pt modelId="{96B17900-ADDC-7A4A-A7EA-FF199870C84D}" type="pres">
      <dgm:prSet presAssocID="{3BC6BA0E-AAE4-DD44-AC03-5723CABBB56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6C3982D4-C2B4-044A-9B83-25804CEC8D90}" type="pres">
      <dgm:prSet presAssocID="{3BC6BA0E-AAE4-DD44-AC03-5723CABBB567}" presName="axisShape" presStyleLbl="bgShp" presStyleIdx="0" presStyleCnt="1"/>
      <dgm:spPr/>
    </dgm:pt>
    <dgm:pt modelId="{E3EF0905-EE7B-CE4D-942F-CD564A331529}" type="pres">
      <dgm:prSet presAssocID="{3BC6BA0E-AAE4-DD44-AC03-5723CABBB567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13389-CC7B-3C4A-9A21-D86E67E89BC8}" type="pres">
      <dgm:prSet presAssocID="{3BC6BA0E-AAE4-DD44-AC03-5723CABBB567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2BAA94-C746-454F-86BF-4033407D019F}" type="pres">
      <dgm:prSet presAssocID="{3BC6BA0E-AAE4-DD44-AC03-5723CABBB567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FF34D-DE26-D640-BC51-D61AC7F7559A}" type="pres">
      <dgm:prSet presAssocID="{3BC6BA0E-AAE4-DD44-AC03-5723CABBB567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54818-08D9-BE46-BEB8-D5801BAC0649}" srcId="{3BC6BA0E-AAE4-DD44-AC03-5723CABBB567}" destId="{8011165F-F3BD-3543-810E-85E12C12B72B}" srcOrd="2" destOrd="0" parTransId="{D177F118-68F8-0845-9AF5-CB36F625679D}" sibTransId="{31564E4D-A730-BC4E-9607-3D818A0A625B}"/>
    <dgm:cxn modelId="{D37D385E-CE15-B447-85F3-8ED0A4DC8121}" type="presOf" srcId="{D6388AE7-36B1-4740-B8A0-A5358F79764B}" destId="{E3EF0905-EE7B-CE4D-942F-CD564A331529}" srcOrd="0" destOrd="0" presId="urn:microsoft.com/office/officeart/2005/8/layout/matrix2"/>
    <dgm:cxn modelId="{9F21B137-BDD1-504C-BDB3-348C6789E878}" type="presOf" srcId="{12BC99AC-3A5D-BB46-B82B-7F0DACAAF409}" destId="{F80FF34D-DE26-D640-BC51-D61AC7F7559A}" srcOrd="0" destOrd="0" presId="urn:microsoft.com/office/officeart/2005/8/layout/matrix2"/>
    <dgm:cxn modelId="{6C161A4B-61FA-6241-9B25-844949BE5829}" srcId="{3BC6BA0E-AAE4-DD44-AC03-5723CABBB567}" destId="{D6388AE7-36B1-4740-B8A0-A5358F79764B}" srcOrd="0" destOrd="0" parTransId="{F7D06BB4-02C8-6145-9465-C9550713519E}" sibTransId="{40F2BA78-2EED-DA44-8114-76AFDB7C1C92}"/>
    <dgm:cxn modelId="{A8B24282-F693-3447-8174-7D2A2D9007F7}" srcId="{3BC6BA0E-AAE4-DD44-AC03-5723CABBB567}" destId="{12BC99AC-3A5D-BB46-B82B-7F0DACAAF409}" srcOrd="3" destOrd="0" parTransId="{471360B0-EAAA-AE46-B397-78BB2CF98C2C}" sibTransId="{71B3257B-4804-974A-8637-4226196FBC8C}"/>
    <dgm:cxn modelId="{CEE367BC-7EC1-364D-B63D-D0A938913C41}" type="presOf" srcId="{9D858600-4076-0B45-AF48-18F9D0189B46}" destId="{DF013389-CC7B-3C4A-9A21-D86E67E89BC8}" srcOrd="0" destOrd="0" presId="urn:microsoft.com/office/officeart/2005/8/layout/matrix2"/>
    <dgm:cxn modelId="{4C9990F7-75B8-7341-BEC8-85961A5E14DD}" type="presOf" srcId="{8011165F-F3BD-3543-810E-85E12C12B72B}" destId="{9A2BAA94-C746-454F-86BF-4033407D019F}" srcOrd="0" destOrd="0" presId="urn:microsoft.com/office/officeart/2005/8/layout/matrix2"/>
    <dgm:cxn modelId="{9C35933F-3732-5348-9BD9-C25CA0D31E8B}" type="presOf" srcId="{3BC6BA0E-AAE4-DD44-AC03-5723CABBB567}" destId="{96B17900-ADDC-7A4A-A7EA-FF199870C84D}" srcOrd="0" destOrd="0" presId="urn:microsoft.com/office/officeart/2005/8/layout/matrix2"/>
    <dgm:cxn modelId="{438F55A6-A2E8-A14A-9D44-FEBE7F22D337}" srcId="{3BC6BA0E-AAE4-DD44-AC03-5723CABBB567}" destId="{9D858600-4076-0B45-AF48-18F9D0189B46}" srcOrd="1" destOrd="0" parTransId="{B4363903-D44B-DC46-93F8-CCD240BE1F43}" sibTransId="{8E31E34F-D79F-E24C-8197-0ECCAF3B18D4}"/>
    <dgm:cxn modelId="{5C629D7E-6FBA-7E46-A7C8-076CF5CCFDC8}" type="presParOf" srcId="{96B17900-ADDC-7A4A-A7EA-FF199870C84D}" destId="{6C3982D4-C2B4-044A-9B83-25804CEC8D90}" srcOrd="0" destOrd="0" presId="urn:microsoft.com/office/officeart/2005/8/layout/matrix2"/>
    <dgm:cxn modelId="{F9BDD538-7915-534D-8F25-A4074826FC83}" type="presParOf" srcId="{96B17900-ADDC-7A4A-A7EA-FF199870C84D}" destId="{E3EF0905-EE7B-CE4D-942F-CD564A331529}" srcOrd="1" destOrd="0" presId="urn:microsoft.com/office/officeart/2005/8/layout/matrix2"/>
    <dgm:cxn modelId="{4EC02771-B6CD-124A-8CF5-D42A88278888}" type="presParOf" srcId="{96B17900-ADDC-7A4A-A7EA-FF199870C84D}" destId="{DF013389-CC7B-3C4A-9A21-D86E67E89BC8}" srcOrd="2" destOrd="0" presId="urn:microsoft.com/office/officeart/2005/8/layout/matrix2"/>
    <dgm:cxn modelId="{21387FEC-1892-2343-9875-EF25AB0D5066}" type="presParOf" srcId="{96B17900-ADDC-7A4A-A7EA-FF199870C84D}" destId="{9A2BAA94-C746-454F-86BF-4033407D019F}" srcOrd="3" destOrd="0" presId="urn:microsoft.com/office/officeart/2005/8/layout/matrix2"/>
    <dgm:cxn modelId="{E4F11CCE-CB78-BE48-A8BF-20BA2CAB44AA}" type="presParOf" srcId="{96B17900-ADDC-7A4A-A7EA-FF199870C84D}" destId="{F80FF34D-DE26-D640-BC51-D61AC7F7559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C6BA0E-AAE4-DD44-AC03-5723CABBB567}" type="doc">
      <dgm:prSet loTypeId="urn:microsoft.com/office/officeart/2005/8/layout/matrix2" loCatId="matrix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D6388AE7-36B1-4740-B8A0-A5358F79764B}">
      <dgm:prSet phldrT="[Text]"/>
      <dgm:spPr/>
      <dgm:t>
        <a:bodyPr/>
        <a:lstStyle/>
        <a:p>
          <a:r>
            <a:rPr lang="el-GR" dirty="0" smtClean="0"/>
            <a:t>Υπάρχουν ευκαιρίες για μετασχηματισμό ή  παράπλευρη διαφοροποίηση;</a:t>
          </a:r>
          <a:endParaRPr lang="en-US" dirty="0"/>
        </a:p>
      </dgm:t>
    </dgm:pt>
    <dgm:pt modelId="{F7D06BB4-02C8-6145-9465-C9550713519E}" type="parTrans" cxnId="{6C161A4B-61FA-6241-9B25-844949BE5829}">
      <dgm:prSet/>
      <dgm:spPr/>
      <dgm:t>
        <a:bodyPr/>
        <a:lstStyle/>
        <a:p>
          <a:endParaRPr lang="en-US"/>
        </a:p>
      </dgm:t>
    </dgm:pt>
    <dgm:pt modelId="{40F2BA78-2EED-DA44-8114-76AFDB7C1C92}" type="sibTrans" cxnId="{6C161A4B-61FA-6241-9B25-844949BE5829}">
      <dgm:prSet/>
      <dgm:spPr/>
      <dgm:t>
        <a:bodyPr/>
        <a:lstStyle/>
        <a:p>
          <a:endParaRPr lang="en-US"/>
        </a:p>
      </dgm:t>
    </dgm:pt>
    <dgm:pt modelId="{9D858600-4076-0B45-AF48-18F9D0189B46}">
      <dgm:prSet phldrT="[Text]"/>
      <dgm:spPr/>
      <dgm:t>
        <a:bodyPr/>
        <a:lstStyle/>
        <a:p>
          <a:r>
            <a:rPr lang="el-GR" dirty="0" smtClean="0"/>
            <a:t>Πυρήνας περιφερειακής εξειδίκευσης</a:t>
          </a:r>
          <a:endParaRPr lang="en-US" dirty="0"/>
        </a:p>
      </dgm:t>
    </dgm:pt>
    <dgm:pt modelId="{B4363903-D44B-DC46-93F8-CCD240BE1F43}" type="parTrans" cxnId="{438F55A6-A2E8-A14A-9D44-FEBE7F22D337}">
      <dgm:prSet/>
      <dgm:spPr/>
      <dgm:t>
        <a:bodyPr/>
        <a:lstStyle/>
        <a:p>
          <a:endParaRPr lang="en-US"/>
        </a:p>
      </dgm:t>
    </dgm:pt>
    <dgm:pt modelId="{8E31E34F-D79F-E24C-8197-0ECCAF3B18D4}" type="sibTrans" cxnId="{438F55A6-A2E8-A14A-9D44-FEBE7F22D337}">
      <dgm:prSet/>
      <dgm:spPr/>
      <dgm:t>
        <a:bodyPr/>
        <a:lstStyle/>
        <a:p>
          <a:endParaRPr lang="en-US"/>
        </a:p>
      </dgm:t>
    </dgm:pt>
    <dgm:pt modelId="{8011165F-F3BD-3543-810E-85E12C12B72B}">
      <dgm:prSet phldrT="[Text]"/>
      <dgm:spPr/>
      <dgm:t>
        <a:bodyPr/>
        <a:lstStyle/>
        <a:p>
          <a:r>
            <a:rPr lang="el-GR" dirty="0" smtClean="0"/>
            <a:t>Χαμηλή Προτεραιότητα</a:t>
          </a:r>
          <a:endParaRPr lang="en-US" dirty="0"/>
        </a:p>
      </dgm:t>
    </dgm:pt>
    <dgm:pt modelId="{D177F118-68F8-0845-9AF5-CB36F625679D}" type="parTrans" cxnId="{55754818-08D9-BE46-BEB8-D5801BAC0649}">
      <dgm:prSet/>
      <dgm:spPr/>
      <dgm:t>
        <a:bodyPr/>
        <a:lstStyle/>
        <a:p>
          <a:endParaRPr lang="en-US"/>
        </a:p>
      </dgm:t>
    </dgm:pt>
    <dgm:pt modelId="{31564E4D-A730-BC4E-9607-3D818A0A625B}" type="sibTrans" cxnId="{55754818-08D9-BE46-BEB8-D5801BAC0649}">
      <dgm:prSet/>
      <dgm:spPr/>
      <dgm:t>
        <a:bodyPr/>
        <a:lstStyle/>
        <a:p>
          <a:endParaRPr lang="en-US"/>
        </a:p>
      </dgm:t>
    </dgm:pt>
    <dgm:pt modelId="{12BC99AC-3A5D-BB46-B82B-7F0DACAAF409}">
      <dgm:prSet phldrT="[Text]"/>
      <dgm:spPr/>
      <dgm:t>
        <a:bodyPr/>
        <a:lstStyle/>
        <a:p>
          <a:r>
            <a:rPr lang="el-GR" dirty="0" smtClean="0"/>
            <a:t>Μπορεί να είναι αναδυόμενη δραστηριότητα;</a:t>
          </a:r>
          <a:endParaRPr lang="en-US" dirty="0"/>
        </a:p>
      </dgm:t>
    </dgm:pt>
    <dgm:pt modelId="{471360B0-EAAA-AE46-B397-78BB2CF98C2C}" type="parTrans" cxnId="{A8B24282-F693-3447-8174-7D2A2D9007F7}">
      <dgm:prSet/>
      <dgm:spPr/>
      <dgm:t>
        <a:bodyPr/>
        <a:lstStyle/>
        <a:p>
          <a:endParaRPr lang="en-US"/>
        </a:p>
      </dgm:t>
    </dgm:pt>
    <dgm:pt modelId="{71B3257B-4804-974A-8637-4226196FBC8C}" type="sibTrans" cxnId="{A8B24282-F693-3447-8174-7D2A2D9007F7}">
      <dgm:prSet/>
      <dgm:spPr/>
      <dgm:t>
        <a:bodyPr/>
        <a:lstStyle/>
        <a:p>
          <a:endParaRPr lang="en-US"/>
        </a:p>
      </dgm:t>
    </dgm:pt>
    <dgm:pt modelId="{96B17900-ADDC-7A4A-A7EA-FF199870C84D}" type="pres">
      <dgm:prSet presAssocID="{3BC6BA0E-AAE4-DD44-AC03-5723CABBB56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6C3982D4-C2B4-044A-9B83-25804CEC8D90}" type="pres">
      <dgm:prSet presAssocID="{3BC6BA0E-AAE4-DD44-AC03-5723CABBB567}" presName="axisShape" presStyleLbl="bgShp" presStyleIdx="0" presStyleCnt="1"/>
      <dgm:spPr/>
    </dgm:pt>
    <dgm:pt modelId="{E3EF0905-EE7B-CE4D-942F-CD564A331529}" type="pres">
      <dgm:prSet presAssocID="{3BC6BA0E-AAE4-DD44-AC03-5723CABBB567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13389-CC7B-3C4A-9A21-D86E67E89BC8}" type="pres">
      <dgm:prSet presAssocID="{3BC6BA0E-AAE4-DD44-AC03-5723CABBB567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2BAA94-C746-454F-86BF-4033407D019F}" type="pres">
      <dgm:prSet presAssocID="{3BC6BA0E-AAE4-DD44-AC03-5723CABBB567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FF34D-DE26-D640-BC51-D61AC7F7559A}" type="pres">
      <dgm:prSet presAssocID="{3BC6BA0E-AAE4-DD44-AC03-5723CABBB567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54818-08D9-BE46-BEB8-D5801BAC0649}" srcId="{3BC6BA0E-AAE4-DD44-AC03-5723CABBB567}" destId="{8011165F-F3BD-3543-810E-85E12C12B72B}" srcOrd="2" destOrd="0" parTransId="{D177F118-68F8-0845-9AF5-CB36F625679D}" sibTransId="{31564E4D-A730-BC4E-9607-3D818A0A625B}"/>
    <dgm:cxn modelId="{6C161A4B-61FA-6241-9B25-844949BE5829}" srcId="{3BC6BA0E-AAE4-DD44-AC03-5723CABBB567}" destId="{D6388AE7-36B1-4740-B8A0-A5358F79764B}" srcOrd="0" destOrd="0" parTransId="{F7D06BB4-02C8-6145-9465-C9550713519E}" sibTransId="{40F2BA78-2EED-DA44-8114-76AFDB7C1C92}"/>
    <dgm:cxn modelId="{70731206-CAF1-EB4A-8396-DB8BBFA7986C}" type="presOf" srcId="{8011165F-F3BD-3543-810E-85E12C12B72B}" destId="{9A2BAA94-C746-454F-86BF-4033407D019F}" srcOrd="0" destOrd="0" presId="urn:microsoft.com/office/officeart/2005/8/layout/matrix2"/>
    <dgm:cxn modelId="{A8B24282-F693-3447-8174-7D2A2D9007F7}" srcId="{3BC6BA0E-AAE4-DD44-AC03-5723CABBB567}" destId="{12BC99AC-3A5D-BB46-B82B-7F0DACAAF409}" srcOrd="3" destOrd="0" parTransId="{471360B0-EAAA-AE46-B397-78BB2CF98C2C}" sibTransId="{71B3257B-4804-974A-8637-4226196FBC8C}"/>
    <dgm:cxn modelId="{A676B46B-829C-734A-8CC2-B3A9D9D35EC4}" type="presOf" srcId="{D6388AE7-36B1-4740-B8A0-A5358F79764B}" destId="{E3EF0905-EE7B-CE4D-942F-CD564A331529}" srcOrd="0" destOrd="0" presId="urn:microsoft.com/office/officeart/2005/8/layout/matrix2"/>
    <dgm:cxn modelId="{5A0C0DD7-B736-424E-8B68-7740229E9080}" type="presOf" srcId="{12BC99AC-3A5D-BB46-B82B-7F0DACAAF409}" destId="{F80FF34D-DE26-D640-BC51-D61AC7F7559A}" srcOrd="0" destOrd="0" presId="urn:microsoft.com/office/officeart/2005/8/layout/matrix2"/>
    <dgm:cxn modelId="{23B0EB42-F405-D54C-A1A4-A2EF082D5897}" type="presOf" srcId="{9D858600-4076-0B45-AF48-18F9D0189B46}" destId="{DF013389-CC7B-3C4A-9A21-D86E67E89BC8}" srcOrd="0" destOrd="0" presId="urn:microsoft.com/office/officeart/2005/8/layout/matrix2"/>
    <dgm:cxn modelId="{ED622883-B277-BF47-A7A4-FABDA67ECFC8}" type="presOf" srcId="{3BC6BA0E-AAE4-DD44-AC03-5723CABBB567}" destId="{96B17900-ADDC-7A4A-A7EA-FF199870C84D}" srcOrd="0" destOrd="0" presId="urn:microsoft.com/office/officeart/2005/8/layout/matrix2"/>
    <dgm:cxn modelId="{438F55A6-A2E8-A14A-9D44-FEBE7F22D337}" srcId="{3BC6BA0E-AAE4-DD44-AC03-5723CABBB567}" destId="{9D858600-4076-0B45-AF48-18F9D0189B46}" srcOrd="1" destOrd="0" parTransId="{B4363903-D44B-DC46-93F8-CCD240BE1F43}" sibTransId="{8E31E34F-D79F-E24C-8197-0ECCAF3B18D4}"/>
    <dgm:cxn modelId="{B2946469-E84B-9341-AC56-8E28A294008A}" type="presParOf" srcId="{96B17900-ADDC-7A4A-A7EA-FF199870C84D}" destId="{6C3982D4-C2B4-044A-9B83-25804CEC8D90}" srcOrd="0" destOrd="0" presId="urn:microsoft.com/office/officeart/2005/8/layout/matrix2"/>
    <dgm:cxn modelId="{303AC3CC-FD96-1B42-93BC-CCDCF0A6F8B0}" type="presParOf" srcId="{96B17900-ADDC-7A4A-A7EA-FF199870C84D}" destId="{E3EF0905-EE7B-CE4D-942F-CD564A331529}" srcOrd="1" destOrd="0" presId="urn:microsoft.com/office/officeart/2005/8/layout/matrix2"/>
    <dgm:cxn modelId="{8FE2AB8A-A4A8-A64C-9385-BD1035F87B06}" type="presParOf" srcId="{96B17900-ADDC-7A4A-A7EA-FF199870C84D}" destId="{DF013389-CC7B-3C4A-9A21-D86E67E89BC8}" srcOrd="2" destOrd="0" presId="urn:microsoft.com/office/officeart/2005/8/layout/matrix2"/>
    <dgm:cxn modelId="{B57FEB46-8DBD-0A4D-8F9C-6E850925ED6B}" type="presParOf" srcId="{96B17900-ADDC-7A4A-A7EA-FF199870C84D}" destId="{9A2BAA94-C746-454F-86BF-4033407D019F}" srcOrd="3" destOrd="0" presId="urn:microsoft.com/office/officeart/2005/8/layout/matrix2"/>
    <dgm:cxn modelId="{8E557DF8-1B9D-FC41-A87A-EADBB8818D83}" type="presParOf" srcId="{96B17900-ADDC-7A4A-A7EA-FF199870C84D}" destId="{F80FF34D-DE26-D640-BC51-D61AC7F7559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C6BA0E-AAE4-DD44-AC03-5723CABBB567}" type="doc">
      <dgm:prSet loTypeId="urn:microsoft.com/office/officeart/2005/8/layout/matrix2" loCatId="matrix" qsTypeId="urn:microsoft.com/office/officeart/2005/8/quickstyle/simple4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D6388AE7-36B1-4740-B8A0-A5358F79764B}">
      <dgm:prSet phldrT="[Text]"/>
      <dgm:spPr/>
      <dgm:t>
        <a:bodyPr/>
        <a:lstStyle/>
        <a:p>
          <a:r>
            <a:rPr lang="el-GR" dirty="0" smtClean="0"/>
            <a:t>Υπάρχουν ευκαιρίες για μετασχηματισμό ή  παράπλευρη διαφοροποίηση;</a:t>
          </a:r>
          <a:endParaRPr lang="en-US" dirty="0"/>
        </a:p>
      </dgm:t>
    </dgm:pt>
    <dgm:pt modelId="{F7D06BB4-02C8-6145-9465-C9550713519E}" type="parTrans" cxnId="{6C161A4B-61FA-6241-9B25-844949BE5829}">
      <dgm:prSet/>
      <dgm:spPr/>
      <dgm:t>
        <a:bodyPr/>
        <a:lstStyle/>
        <a:p>
          <a:endParaRPr lang="en-US"/>
        </a:p>
      </dgm:t>
    </dgm:pt>
    <dgm:pt modelId="{40F2BA78-2EED-DA44-8114-76AFDB7C1C92}" type="sibTrans" cxnId="{6C161A4B-61FA-6241-9B25-844949BE5829}">
      <dgm:prSet/>
      <dgm:spPr/>
      <dgm:t>
        <a:bodyPr/>
        <a:lstStyle/>
        <a:p>
          <a:endParaRPr lang="en-US"/>
        </a:p>
      </dgm:t>
    </dgm:pt>
    <dgm:pt modelId="{9D858600-4076-0B45-AF48-18F9D0189B46}">
      <dgm:prSet phldrT="[Text]"/>
      <dgm:spPr/>
      <dgm:t>
        <a:bodyPr/>
        <a:lstStyle/>
        <a:p>
          <a:r>
            <a:rPr lang="el-GR" dirty="0" smtClean="0"/>
            <a:t>Πυρήνας περιφερειακής εξειδίκευσης</a:t>
          </a:r>
          <a:endParaRPr lang="en-US" dirty="0"/>
        </a:p>
      </dgm:t>
    </dgm:pt>
    <dgm:pt modelId="{B4363903-D44B-DC46-93F8-CCD240BE1F43}" type="parTrans" cxnId="{438F55A6-A2E8-A14A-9D44-FEBE7F22D337}">
      <dgm:prSet/>
      <dgm:spPr/>
      <dgm:t>
        <a:bodyPr/>
        <a:lstStyle/>
        <a:p>
          <a:endParaRPr lang="en-US"/>
        </a:p>
      </dgm:t>
    </dgm:pt>
    <dgm:pt modelId="{8E31E34F-D79F-E24C-8197-0ECCAF3B18D4}" type="sibTrans" cxnId="{438F55A6-A2E8-A14A-9D44-FEBE7F22D337}">
      <dgm:prSet/>
      <dgm:spPr/>
      <dgm:t>
        <a:bodyPr/>
        <a:lstStyle/>
        <a:p>
          <a:endParaRPr lang="en-US"/>
        </a:p>
      </dgm:t>
    </dgm:pt>
    <dgm:pt modelId="{8011165F-F3BD-3543-810E-85E12C12B72B}">
      <dgm:prSet phldrT="[Text]"/>
      <dgm:spPr/>
      <dgm:t>
        <a:bodyPr/>
        <a:lstStyle/>
        <a:p>
          <a:r>
            <a:rPr lang="el-GR" dirty="0" smtClean="0"/>
            <a:t>Χαμηλή Προτεραιότητα</a:t>
          </a:r>
          <a:endParaRPr lang="en-US" dirty="0"/>
        </a:p>
      </dgm:t>
    </dgm:pt>
    <dgm:pt modelId="{D177F118-68F8-0845-9AF5-CB36F625679D}" type="parTrans" cxnId="{55754818-08D9-BE46-BEB8-D5801BAC0649}">
      <dgm:prSet/>
      <dgm:spPr/>
      <dgm:t>
        <a:bodyPr/>
        <a:lstStyle/>
        <a:p>
          <a:endParaRPr lang="en-US"/>
        </a:p>
      </dgm:t>
    </dgm:pt>
    <dgm:pt modelId="{31564E4D-A730-BC4E-9607-3D818A0A625B}" type="sibTrans" cxnId="{55754818-08D9-BE46-BEB8-D5801BAC0649}">
      <dgm:prSet/>
      <dgm:spPr/>
      <dgm:t>
        <a:bodyPr/>
        <a:lstStyle/>
        <a:p>
          <a:endParaRPr lang="en-US"/>
        </a:p>
      </dgm:t>
    </dgm:pt>
    <dgm:pt modelId="{12BC99AC-3A5D-BB46-B82B-7F0DACAAF409}">
      <dgm:prSet phldrT="[Text]"/>
      <dgm:spPr/>
      <dgm:t>
        <a:bodyPr/>
        <a:lstStyle/>
        <a:p>
          <a:r>
            <a:rPr lang="el-GR" dirty="0" smtClean="0"/>
            <a:t>Μπορεί να είναι αναδυόμενη δραστηριότητα;</a:t>
          </a:r>
          <a:endParaRPr lang="en-US" dirty="0"/>
        </a:p>
      </dgm:t>
    </dgm:pt>
    <dgm:pt modelId="{471360B0-EAAA-AE46-B397-78BB2CF98C2C}" type="parTrans" cxnId="{A8B24282-F693-3447-8174-7D2A2D9007F7}">
      <dgm:prSet/>
      <dgm:spPr/>
      <dgm:t>
        <a:bodyPr/>
        <a:lstStyle/>
        <a:p>
          <a:endParaRPr lang="en-US"/>
        </a:p>
      </dgm:t>
    </dgm:pt>
    <dgm:pt modelId="{71B3257B-4804-974A-8637-4226196FBC8C}" type="sibTrans" cxnId="{A8B24282-F693-3447-8174-7D2A2D9007F7}">
      <dgm:prSet/>
      <dgm:spPr/>
      <dgm:t>
        <a:bodyPr/>
        <a:lstStyle/>
        <a:p>
          <a:endParaRPr lang="en-US"/>
        </a:p>
      </dgm:t>
    </dgm:pt>
    <dgm:pt modelId="{96B17900-ADDC-7A4A-A7EA-FF199870C84D}" type="pres">
      <dgm:prSet presAssocID="{3BC6BA0E-AAE4-DD44-AC03-5723CABBB56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6C3982D4-C2B4-044A-9B83-25804CEC8D90}" type="pres">
      <dgm:prSet presAssocID="{3BC6BA0E-AAE4-DD44-AC03-5723CABBB567}" presName="axisShape" presStyleLbl="bgShp" presStyleIdx="0" presStyleCnt="1"/>
      <dgm:spPr/>
    </dgm:pt>
    <dgm:pt modelId="{E3EF0905-EE7B-CE4D-942F-CD564A331529}" type="pres">
      <dgm:prSet presAssocID="{3BC6BA0E-AAE4-DD44-AC03-5723CABBB567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13389-CC7B-3C4A-9A21-D86E67E89BC8}" type="pres">
      <dgm:prSet presAssocID="{3BC6BA0E-AAE4-DD44-AC03-5723CABBB567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2BAA94-C746-454F-86BF-4033407D019F}" type="pres">
      <dgm:prSet presAssocID="{3BC6BA0E-AAE4-DD44-AC03-5723CABBB567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FF34D-DE26-D640-BC51-D61AC7F7559A}" type="pres">
      <dgm:prSet presAssocID="{3BC6BA0E-AAE4-DD44-AC03-5723CABBB567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54818-08D9-BE46-BEB8-D5801BAC0649}" srcId="{3BC6BA0E-AAE4-DD44-AC03-5723CABBB567}" destId="{8011165F-F3BD-3543-810E-85E12C12B72B}" srcOrd="2" destOrd="0" parTransId="{D177F118-68F8-0845-9AF5-CB36F625679D}" sibTransId="{31564E4D-A730-BC4E-9607-3D818A0A625B}"/>
    <dgm:cxn modelId="{6C161A4B-61FA-6241-9B25-844949BE5829}" srcId="{3BC6BA0E-AAE4-DD44-AC03-5723CABBB567}" destId="{D6388AE7-36B1-4740-B8A0-A5358F79764B}" srcOrd="0" destOrd="0" parTransId="{F7D06BB4-02C8-6145-9465-C9550713519E}" sibTransId="{40F2BA78-2EED-DA44-8114-76AFDB7C1C92}"/>
    <dgm:cxn modelId="{A8B24282-F693-3447-8174-7D2A2D9007F7}" srcId="{3BC6BA0E-AAE4-DD44-AC03-5723CABBB567}" destId="{12BC99AC-3A5D-BB46-B82B-7F0DACAAF409}" srcOrd="3" destOrd="0" parTransId="{471360B0-EAAA-AE46-B397-78BB2CF98C2C}" sibTransId="{71B3257B-4804-974A-8637-4226196FBC8C}"/>
    <dgm:cxn modelId="{F901A65D-CAFC-234D-BF55-B3C4E812FD69}" type="presOf" srcId="{12BC99AC-3A5D-BB46-B82B-7F0DACAAF409}" destId="{F80FF34D-DE26-D640-BC51-D61AC7F7559A}" srcOrd="0" destOrd="0" presId="urn:microsoft.com/office/officeart/2005/8/layout/matrix2"/>
    <dgm:cxn modelId="{5B1BCDBF-01E9-CE4B-AA85-B41F3CA06F3C}" type="presOf" srcId="{D6388AE7-36B1-4740-B8A0-A5358F79764B}" destId="{E3EF0905-EE7B-CE4D-942F-CD564A331529}" srcOrd="0" destOrd="0" presId="urn:microsoft.com/office/officeart/2005/8/layout/matrix2"/>
    <dgm:cxn modelId="{B82BBC1B-388D-934D-BE8F-5EE02831DC5A}" type="presOf" srcId="{3BC6BA0E-AAE4-DD44-AC03-5723CABBB567}" destId="{96B17900-ADDC-7A4A-A7EA-FF199870C84D}" srcOrd="0" destOrd="0" presId="urn:microsoft.com/office/officeart/2005/8/layout/matrix2"/>
    <dgm:cxn modelId="{4469BC07-21CE-F047-AE68-641CB4A1CE22}" type="presOf" srcId="{9D858600-4076-0B45-AF48-18F9D0189B46}" destId="{DF013389-CC7B-3C4A-9A21-D86E67E89BC8}" srcOrd="0" destOrd="0" presId="urn:microsoft.com/office/officeart/2005/8/layout/matrix2"/>
    <dgm:cxn modelId="{438F55A6-A2E8-A14A-9D44-FEBE7F22D337}" srcId="{3BC6BA0E-AAE4-DD44-AC03-5723CABBB567}" destId="{9D858600-4076-0B45-AF48-18F9D0189B46}" srcOrd="1" destOrd="0" parTransId="{B4363903-D44B-DC46-93F8-CCD240BE1F43}" sibTransId="{8E31E34F-D79F-E24C-8197-0ECCAF3B18D4}"/>
    <dgm:cxn modelId="{2BC39E24-C79D-004F-BE03-C5040755122E}" type="presOf" srcId="{8011165F-F3BD-3543-810E-85E12C12B72B}" destId="{9A2BAA94-C746-454F-86BF-4033407D019F}" srcOrd="0" destOrd="0" presId="urn:microsoft.com/office/officeart/2005/8/layout/matrix2"/>
    <dgm:cxn modelId="{7163A1AE-1799-D143-9B76-E903F486CE4E}" type="presParOf" srcId="{96B17900-ADDC-7A4A-A7EA-FF199870C84D}" destId="{6C3982D4-C2B4-044A-9B83-25804CEC8D90}" srcOrd="0" destOrd="0" presId="urn:microsoft.com/office/officeart/2005/8/layout/matrix2"/>
    <dgm:cxn modelId="{519B5B79-5380-8148-80E0-0CF5CCAAC4D8}" type="presParOf" srcId="{96B17900-ADDC-7A4A-A7EA-FF199870C84D}" destId="{E3EF0905-EE7B-CE4D-942F-CD564A331529}" srcOrd="1" destOrd="0" presId="urn:microsoft.com/office/officeart/2005/8/layout/matrix2"/>
    <dgm:cxn modelId="{C9C62707-7432-7C4D-8F63-D5013B1DE830}" type="presParOf" srcId="{96B17900-ADDC-7A4A-A7EA-FF199870C84D}" destId="{DF013389-CC7B-3C4A-9A21-D86E67E89BC8}" srcOrd="2" destOrd="0" presId="urn:microsoft.com/office/officeart/2005/8/layout/matrix2"/>
    <dgm:cxn modelId="{C5192998-F006-494E-95DA-135F202D21F2}" type="presParOf" srcId="{96B17900-ADDC-7A4A-A7EA-FF199870C84D}" destId="{9A2BAA94-C746-454F-86BF-4033407D019F}" srcOrd="3" destOrd="0" presId="urn:microsoft.com/office/officeart/2005/8/layout/matrix2"/>
    <dgm:cxn modelId="{C4094BD9-1B44-B841-8E47-0D48105A4ED5}" type="presParOf" srcId="{96B17900-ADDC-7A4A-A7EA-FF199870C84D}" destId="{F80FF34D-DE26-D640-BC51-D61AC7F7559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BC6BA0E-AAE4-DD44-AC03-5723CABBB567}" type="doc">
      <dgm:prSet loTypeId="urn:microsoft.com/office/officeart/2005/8/layout/matrix2" loCatId="matrix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6388AE7-36B1-4740-B8A0-A5358F79764B}">
      <dgm:prSet phldrT="[Text]"/>
      <dgm:spPr/>
      <dgm:t>
        <a:bodyPr/>
        <a:lstStyle/>
        <a:p>
          <a:r>
            <a:rPr lang="el-GR" dirty="0" smtClean="0"/>
            <a:t>Υπάρχουν ευκαιρίες για μετασχηματισμό ή  παράπλευρη διαφοροποίηση;</a:t>
          </a:r>
          <a:endParaRPr lang="en-US" dirty="0"/>
        </a:p>
      </dgm:t>
    </dgm:pt>
    <dgm:pt modelId="{F7D06BB4-02C8-6145-9465-C9550713519E}" type="parTrans" cxnId="{6C161A4B-61FA-6241-9B25-844949BE5829}">
      <dgm:prSet/>
      <dgm:spPr/>
      <dgm:t>
        <a:bodyPr/>
        <a:lstStyle/>
        <a:p>
          <a:endParaRPr lang="en-US"/>
        </a:p>
      </dgm:t>
    </dgm:pt>
    <dgm:pt modelId="{40F2BA78-2EED-DA44-8114-76AFDB7C1C92}" type="sibTrans" cxnId="{6C161A4B-61FA-6241-9B25-844949BE5829}">
      <dgm:prSet/>
      <dgm:spPr/>
      <dgm:t>
        <a:bodyPr/>
        <a:lstStyle/>
        <a:p>
          <a:endParaRPr lang="en-US"/>
        </a:p>
      </dgm:t>
    </dgm:pt>
    <dgm:pt modelId="{9D858600-4076-0B45-AF48-18F9D0189B46}">
      <dgm:prSet phldrT="[Text]"/>
      <dgm:spPr/>
      <dgm:t>
        <a:bodyPr/>
        <a:lstStyle/>
        <a:p>
          <a:r>
            <a:rPr lang="el-GR" dirty="0" smtClean="0"/>
            <a:t>Πυρήνας περιφερειακής εξειδίκευσης</a:t>
          </a:r>
          <a:endParaRPr lang="en-US" dirty="0"/>
        </a:p>
      </dgm:t>
    </dgm:pt>
    <dgm:pt modelId="{B4363903-D44B-DC46-93F8-CCD240BE1F43}" type="parTrans" cxnId="{438F55A6-A2E8-A14A-9D44-FEBE7F22D337}">
      <dgm:prSet/>
      <dgm:spPr/>
      <dgm:t>
        <a:bodyPr/>
        <a:lstStyle/>
        <a:p>
          <a:endParaRPr lang="en-US"/>
        </a:p>
      </dgm:t>
    </dgm:pt>
    <dgm:pt modelId="{8E31E34F-D79F-E24C-8197-0ECCAF3B18D4}" type="sibTrans" cxnId="{438F55A6-A2E8-A14A-9D44-FEBE7F22D337}">
      <dgm:prSet/>
      <dgm:spPr/>
      <dgm:t>
        <a:bodyPr/>
        <a:lstStyle/>
        <a:p>
          <a:endParaRPr lang="en-US"/>
        </a:p>
      </dgm:t>
    </dgm:pt>
    <dgm:pt modelId="{8011165F-F3BD-3543-810E-85E12C12B72B}">
      <dgm:prSet phldrT="[Text]"/>
      <dgm:spPr/>
      <dgm:t>
        <a:bodyPr/>
        <a:lstStyle/>
        <a:p>
          <a:r>
            <a:rPr lang="el-GR" dirty="0" smtClean="0"/>
            <a:t>Χαμηλή Προτεραιότητα</a:t>
          </a:r>
          <a:endParaRPr lang="en-US" dirty="0"/>
        </a:p>
      </dgm:t>
    </dgm:pt>
    <dgm:pt modelId="{D177F118-68F8-0845-9AF5-CB36F625679D}" type="parTrans" cxnId="{55754818-08D9-BE46-BEB8-D5801BAC0649}">
      <dgm:prSet/>
      <dgm:spPr/>
      <dgm:t>
        <a:bodyPr/>
        <a:lstStyle/>
        <a:p>
          <a:endParaRPr lang="en-US"/>
        </a:p>
      </dgm:t>
    </dgm:pt>
    <dgm:pt modelId="{31564E4D-A730-BC4E-9607-3D818A0A625B}" type="sibTrans" cxnId="{55754818-08D9-BE46-BEB8-D5801BAC0649}">
      <dgm:prSet/>
      <dgm:spPr/>
      <dgm:t>
        <a:bodyPr/>
        <a:lstStyle/>
        <a:p>
          <a:endParaRPr lang="en-US"/>
        </a:p>
      </dgm:t>
    </dgm:pt>
    <dgm:pt modelId="{12BC99AC-3A5D-BB46-B82B-7F0DACAAF409}">
      <dgm:prSet phldrT="[Text]"/>
      <dgm:spPr/>
      <dgm:t>
        <a:bodyPr/>
        <a:lstStyle/>
        <a:p>
          <a:r>
            <a:rPr lang="el-GR" dirty="0" smtClean="0"/>
            <a:t>Μπορεί να είναι αναδυόμενη δραστηριότητα;</a:t>
          </a:r>
          <a:endParaRPr lang="en-US" dirty="0"/>
        </a:p>
      </dgm:t>
    </dgm:pt>
    <dgm:pt modelId="{471360B0-EAAA-AE46-B397-78BB2CF98C2C}" type="parTrans" cxnId="{A8B24282-F693-3447-8174-7D2A2D9007F7}">
      <dgm:prSet/>
      <dgm:spPr/>
      <dgm:t>
        <a:bodyPr/>
        <a:lstStyle/>
        <a:p>
          <a:endParaRPr lang="en-US"/>
        </a:p>
      </dgm:t>
    </dgm:pt>
    <dgm:pt modelId="{71B3257B-4804-974A-8637-4226196FBC8C}" type="sibTrans" cxnId="{A8B24282-F693-3447-8174-7D2A2D9007F7}">
      <dgm:prSet/>
      <dgm:spPr/>
      <dgm:t>
        <a:bodyPr/>
        <a:lstStyle/>
        <a:p>
          <a:endParaRPr lang="en-US"/>
        </a:p>
      </dgm:t>
    </dgm:pt>
    <dgm:pt modelId="{96B17900-ADDC-7A4A-A7EA-FF199870C84D}" type="pres">
      <dgm:prSet presAssocID="{3BC6BA0E-AAE4-DD44-AC03-5723CABBB567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6C3982D4-C2B4-044A-9B83-25804CEC8D90}" type="pres">
      <dgm:prSet presAssocID="{3BC6BA0E-AAE4-DD44-AC03-5723CABBB567}" presName="axisShape" presStyleLbl="bgShp" presStyleIdx="0" presStyleCnt="1"/>
      <dgm:spPr/>
    </dgm:pt>
    <dgm:pt modelId="{E3EF0905-EE7B-CE4D-942F-CD564A331529}" type="pres">
      <dgm:prSet presAssocID="{3BC6BA0E-AAE4-DD44-AC03-5723CABBB567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013389-CC7B-3C4A-9A21-D86E67E89BC8}" type="pres">
      <dgm:prSet presAssocID="{3BC6BA0E-AAE4-DD44-AC03-5723CABBB567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2BAA94-C746-454F-86BF-4033407D019F}" type="pres">
      <dgm:prSet presAssocID="{3BC6BA0E-AAE4-DD44-AC03-5723CABBB567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FF34D-DE26-D640-BC51-D61AC7F7559A}" type="pres">
      <dgm:prSet presAssocID="{3BC6BA0E-AAE4-DD44-AC03-5723CABBB567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54818-08D9-BE46-BEB8-D5801BAC0649}" srcId="{3BC6BA0E-AAE4-DD44-AC03-5723CABBB567}" destId="{8011165F-F3BD-3543-810E-85E12C12B72B}" srcOrd="2" destOrd="0" parTransId="{D177F118-68F8-0845-9AF5-CB36F625679D}" sibTransId="{31564E4D-A730-BC4E-9607-3D818A0A625B}"/>
    <dgm:cxn modelId="{6C161A4B-61FA-6241-9B25-844949BE5829}" srcId="{3BC6BA0E-AAE4-DD44-AC03-5723CABBB567}" destId="{D6388AE7-36B1-4740-B8A0-A5358F79764B}" srcOrd="0" destOrd="0" parTransId="{F7D06BB4-02C8-6145-9465-C9550713519E}" sibTransId="{40F2BA78-2EED-DA44-8114-76AFDB7C1C92}"/>
    <dgm:cxn modelId="{AE8E5999-7AFD-A344-ABCF-E9FCC9653715}" type="presOf" srcId="{8011165F-F3BD-3543-810E-85E12C12B72B}" destId="{9A2BAA94-C746-454F-86BF-4033407D019F}" srcOrd="0" destOrd="0" presId="urn:microsoft.com/office/officeart/2005/8/layout/matrix2"/>
    <dgm:cxn modelId="{A8B24282-F693-3447-8174-7D2A2D9007F7}" srcId="{3BC6BA0E-AAE4-DD44-AC03-5723CABBB567}" destId="{12BC99AC-3A5D-BB46-B82B-7F0DACAAF409}" srcOrd="3" destOrd="0" parTransId="{471360B0-EAAA-AE46-B397-78BB2CF98C2C}" sibTransId="{71B3257B-4804-974A-8637-4226196FBC8C}"/>
    <dgm:cxn modelId="{17239CE9-F1BF-2B46-A97E-F8EC9A1B8430}" type="presOf" srcId="{3BC6BA0E-AAE4-DD44-AC03-5723CABBB567}" destId="{96B17900-ADDC-7A4A-A7EA-FF199870C84D}" srcOrd="0" destOrd="0" presId="urn:microsoft.com/office/officeart/2005/8/layout/matrix2"/>
    <dgm:cxn modelId="{6FF6ED79-58D3-CD4D-B551-4751487CFB8A}" type="presOf" srcId="{9D858600-4076-0B45-AF48-18F9D0189B46}" destId="{DF013389-CC7B-3C4A-9A21-D86E67E89BC8}" srcOrd="0" destOrd="0" presId="urn:microsoft.com/office/officeart/2005/8/layout/matrix2"/>
    <dgm:cxn modelId="{528BAF92-015B-4043-B8C9-87A850EA5630}" type="presOf" srcId="{D6388AE7-36B1-4740-B8A0-A5358F79764B}" destId="{E3EF0905-EE7B-CE4D-942F-CD564A331529}" srcOrd="0" destOrd="0" presId="urn:microsoft.com/office/officeart/2005/8/layout/matrix2"/>
    <dgm:cxn modelId="{438F55A6-A2E8-A14A-9D44-FEBE7F22D337}" srcId="{3BC6BA0E-AAE4-DD44-AC03-5723CABBB567}" destId="{9D858600-4076-0B45-AF48-18F9D0189B46}" srcOrd="1" destOrd="0" parTransId="{B4363903-D44B-DC46-93F8-CCD240BE1F43}" sibTransId="{8E31E34F-D79F-E24C-8197-0ECCAF3B18D4}"/>
    <dgm:cxn modelId="{8CF1C7C0-6840-6943-841A-D3661F9AFD95}" type="presOf" srcId="{12BC99AC-3A5D-BB46-B82B-7F0DACAAF409}" destId="{F80FF34D-DE26-D640-BC51-D61AC7F7559A}" srcOrd="0" destOrd="0" presId="urn:microsoft.com/office/officeart/2005/8/layout/matrix2"/>
    <dgm:cxn modelId="{D3A5C773-4590-5944-8046-C4EB5792AB77}" type="presParOf" srcId="{96B17900-ADDC-7A4A-A7EA-FF199870C84D}" destId="{6C3982D4-C2B4-044A-9B83-25804CEC8D90}" srcOrd="0" destOrd="0" presId="urn:microsoft.com/office/officeart/2005/8/layout/matrix2"/>
    <dgm:cxn modelId="{16FFF7CD-A72A-9E48-AE1C-83ED3EFCE2C4}" type="presParOf" srcId="{96B17900-ADDC-7A4A-A7EA-FF199870C84D}" destId="{E3EF0905-EE7B-CE4D-942F-CD564A331529}" srcOrd="1" destOrd="0" presId="urn:microsoft.com/office/officeart/2005/8/layout/matrix2"/>
    <dgm:cxn modelId="{EF98EFE0-AC4C-FE47-A8CC-4A1C94BACC96}" type="presParOf" srcId="{96B17900-ADDC-7A4A-A7EA-FF199870C84D}" destId="{DF013389-CC7B-3C4A-9A21-D86E67E89BC8}" srcOrd="2" destOrd="0" presId="urn:microsoft.com/office/officeart/2005/8/layout/matrix2"/>
    <dgm:cxn modelId="{F932BF56-23AF-834B-9530-F195792E0A8B}" type="presParOf" srcId="{96B17900-ADDC-7A4A-A7EA-FF199870C84D}" destId="{9A2BAA94-C746-454F-86BF-4033407D019F}" srcOrd="3" destOrd="0" presId="urn:microsoft.com/office/officeart/2005/8/layout/matrix2"/>
    <dgm:cxn modelId="{2AAC93C4-E091-CB47-A9E4-FCAEC6CB07ED}" type="presParOf" srcId="{96B17900-ADDC-7A4A-A7EA-FF199870C84D}" destId="{F80FF34D-DE26-D640-BC51-D61AC7F7559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91E7AB-7D79-4E77-8478-1A7A110F6B04}" type="doc">
      <dgm:prSet loTypeId="urn:microsoft.com/office/officeart/2005/8/layout/cycle4#1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l-GR"/>
        </a:p>
      </dgm:t>
    </dgm:pt>
    <dgm:pt modelId="{1964A8F0-AE02-41E8-A342-2137BC606C1E}">
      <dgm:prSet phldrT="[Κείμενο]"/>
      <dgm:spPr/>
      <dgm:t>
        <a:bodyPr/>
        <a:lstStyle/>
        <a:p>
          <a:r>
            <a:rPr lang="el-GR" dirty="0" smtClean="0"/>
            <a:t>Ανθρώπινοι Πόροι</a:t>
          </a:r>
          <a:endParaRPr lang="el-GR" dirty="0"/>
        </a:p>
      </dgm:t>
    </dgm:pt>
    <dgm:pt modelId="{B92D9F38-6E32-44B3-B6B5-C194FBB27D33}" type="parTrans" cxnId="{627FEAEB-3742-44BF-B24E-02D14CEA6F28}">
      <dgm:prSet/>
      <dgm:spPr/>
      <dgm:t>
        <a:bodyPr/>
        <a:lstStyle/>
        <a:p>
          <a:endParaRPr lang="el-GR"/>
        </a:p>
      </dgm:t>
    </dgm:pt>
    <dgm:pt modelId="{AC16A000-FAC7-4407-B7AE-FF8AB00ECB9C}" type="sibTrans" cxnId="{627FEAEB-3742-44BF-B24E-02D14CEA6F28}">
      <dgm:prSet/>
      <dgm:spPr/>
      <dgm:t>
        <a:bodyPr/>
        <a:lstStyle/>
        <a:p>
          <a:endParaRPr lang="el-GR"/>
        </a:p>
      </dgm:t>
    </dgm:pt>
    <dgm:pt modelId="{317DCCC0-1645-4B98-88D0-3C0560A61897}">
      <dgm:prSet phldrT="[Κείμενο]" custT="1"/>
      <dgm:spPr/>
      <dgm:t>
        <a:bodyPr/>
        <a:lstStyle/>
        <a:p>
          <a:r>
            <a:rPr lang="el-GR" sz="1200" dirty="0" smtClean="0"/>
            <a:t>Ποιοτική τριτοβάθμια εκπαίδευση</a:t>
          </a:r>
          <a:endParaRPr lang="el-GR" sz="1200" dirty="0"/>
        </a:p>
      </dgm:t>
    </dgm:pt>
    <dgm:pt modelId="{69D61740-6A6A-43D4-92CB-F06663A1A2F9}" type="parTrans" cxnId="{7A9BD74D-7CAB-4C22-BC3A-FA48339B3E1B}">
      <dgm:prSet/>
      <dgm:spPr/>
      <dgm:t>
        <a:bodyPr/>
        <a:lstStyle/>
        <a:p>
          <a:endParaRPr lang="el-GR"/>
        </a:p>
      </dgm:t>
    </dgm:pt>
    <dgm:pt modelId="{6DBCC41E-AFEA-4EF2-91AD-2EFB1E678F45}" type="sibTrans" cxnId="{7A9BD74D-7CAB-4C22-BC3A-FA48339B3E1B}">
      <dgm:prSet/>
      <dgm:spPr/>
      <dgm:t>
        <a:bodyPr/>
        <a:lstStyle/>
        <a:p>
          <a:endParaRPr lang="el-GR"/>
        </a:p>
      </dgm:t>
    </dgm:pt>
    <dgm:pt modelId="{573A6182-38B7-43A4-9C3D-49C1E44FA502}">
      <dgm:prSet phldrT="[Κείμενο]"/>
      <dgm:spPr/>
      <dgm:t>
        <a:bodyPr/>
        <a:lstStyle/>
        <a:p>
          <a:r>
            <a:rPr lang="el-GR" dirty="0" smtClean="0"/>
            <a:t>Γνώσεις</a:t>
          </a:r>
          <a:endParaRPr lang="el-GR" dirty="0"/>
        </a:p>
      </dgm:t>
    </dgm:pt>
    <dgm:pt modelId="{D8C58498-A52B-430C-ACF5-32D9EEB30464}" type="parTrans" cxnId="{28A72CBB-16D4-47C0-B7CD-4877FD00B05B}">
      <dgm:prSet/>
      <dgm:spPr/>
      <dgm:t>
        <a:bodyPr/>
        <a:lstStyle/>
        <a:p>
          <a:endParaRPr lang="el-GR"/>
        </a:p>
      </dgm:t>
    </dgm:pt>
    <dgm:pt modelId="{85216A2D-5C18-4784-8385-2E7E03715836}" type="sibTrans" cxnId="{28A72CBB-16D4-47C0-B7CD-4877FD00B05B}">
      <dgm:prSet/>
      <dgm:spPr/>
      <dgm:t>
        <a:bodyPr/>
        <a:lstStyle/>
        <a:p>
          <a:endParaRPr lang="el-GR"/>
        </a:p>
      </dgm:t>
    </dgm:pt>
    <dgm:pt modelId="{D5AD097C-CE8A-4720-832D-5C84070CCA53}">
      <dgm:prSet phldrT="[Κείμενο]" custT="1"/>
      <dgm:spPr/>
      <dgm:t>
        <a:bodyPr/>
        <a:lstStyle/>
        <a:p>
          <a:r>
            <a:rPr lang="el-GR" sz="1200" dirty="0" smtClean="0"/>
            <a:t>Σύνδεση της Ε&amp;Α με την αγορά</a:t>
          </a:r>
          <a:endParaRPr lang="el-GR" sz="1200" dirty="0"/>
        </a:p>
      </dgm:t>
    </dgm:pt>
    <dgm:pt modelId="{7B08A7AB-05A7-4F2E-84DA-6A4DAE6B6903}" type="parTrans" cxnId="{38280139-6B28-44BE-A5AA-33DC94E2A428}">
      <dgm:prSet/>
      <dgm:spPr/>
      <dgm:t>
        <a:bodyPr/>
        <a:lstStyle/>
        <a:p>
          <a:endParaRPr lang="el-GR"/>
        </a:p>
      </dgm:t>
    </dgm:pt>
    <dgm:pt modelId="{A0475FE3-36B7-426B-BC22-06CD79AA0525}" type="sibTrans" cxnId="{38280139-6B28-44BE-A5AA-33DC94E2A428}">
      <dgm:prSet/>
      <dgm:spPr/>
      <dgm:t>
        <a:bodyPr/>
        <a:lstStyle/>
        <a:p>
          <a:endParaRPr lang="el-GR"/>
        </a:p>
      </dgm:t>
    </dgm:pt>
    <dgm:pt modelId="{CFE4FCB4-CEA0-46D5-8DE9-A37CFF32D02A}">
      <dgm:prSet phldrT="[Κείμενο]"/>
      <dgm:spPr/>
      <dgm:t>
        <a:bodyPr/>
        <a:lstStyle/>
        <a:p>
          <a:r>
            <a:rPr lang="el-GR" dirty="0" smtClean="0"/>
            <a:t>Δικτύωση</a:t>
          </a:r>
          <a:endParaRPr lang="el-GR" dirty="0"/>
        </a:p>
      </dgm:t>
    </dgm:pt>
    <dgm:pt modelId="{A5EE011C-3D80-4701-8EC9-3518C38A0A3A}" type="parTrans" cxnId="{6957DCBE-56F4-4ADC-AC21-7DE759791BCE}">
      <dgm:prSet/>
      <dgm:spPr/>
      <dgm:t>
        <a:bodyPr/>
        <a:lstStyle/>
        <a:p>
          <a:endParaRPr lang="el-GR"/>
        </a:p>
      </dgm:t>
    </dgm:pt>
    <dgm:pt modelId="{7268D20B-B790-4B3C-8C3C-91A5A6BDBE5B}" type="sibTrans" cxnId="{6957DCBE-56F4-4ADC-AC21-7DE759791BCE}">
      <dgm:prSet/>
      <dgm:spPr/>
      <dgm:t>
        <a:bodyPr/>
        <a:lstStyle/>
        <a:p>
          <a:endParaRPr lang="el-GR"/>
        </a:p>
      </dgm:t>
    </dgm:pt>
    <dgm:pt modelId="{4115708F-D3BB-4533-ACE8-9EBE9964D50F}">
      <dgm:prSet phldrT="[Κείμενο]" custT="1"/>
      <dgm:spPr/>
      <dgm:t>
        <a:bodyPr/>
        <a:lstStyle/>
        <a:p>
          <a:r>
            <a:rPr lang="el-GR" sz="1200" dirty="0" smtClean="0"/>
            <a:t>Ενδιάμεσοι φορείς</a:t>
          </a:r>
          <a:endParaRPr lang="el-GR" sz="1200" dirty="0"/>
        </a:p>
      </dgm:t>
    </dgm:pt>
    <dgm:pt modelId="{1DBC02B2-D4C1-4E5C-BDC5-83A242AEF52F}" type="parTrans" cxnId="{D3930BE5-9E29-43A0-9A25-F375D45AEC44}">
      <dgm:prSet/>
      <dgm:spPr/>
      <dgm:t>
        <a:bodyPr/>
        <a:lstStyle/>
        <a:p>
          <a:endParaRPr lang="el-GR"/>
        </a:p>
      </dgm:t>
    </dgm:pt>
    <dgm:pt modelId="{6B8DC77F-B408-4121-8C48-4BE32684DCD5}" type="sibTrans" cxnId="{D3930BE5-9E29-43A0-9A25-F375D45AEC44}">
      <dgm:prSet/>
      <dgm:spPr/>
      <dgm:t>
        <a:bodyPr/>
        <a:lstStyle/>
        <a:p>
          <a:endParaRPr lang="el-GR"/>
        </a:p>
      </dgm:t>
    </dgm:pt>
    <dgm:pt modelId="{CF5100F7-5703-4B71-8A9D-9E69DA09188E}">
      <dgm:prSet phldrT="[Κείμενο]"/>
      <dgm:spPr/>
      <dgm:t>
        <a:bodyPr/>
        <a:lstStyle/>
        <a:p>
          <a:r>
            <a:rPr lang="el-GR" dirty="0" smtClean="0"/>
            <a:t>Αγορές</a:t>
          </a:r>
          <a:endParaRPr lang="el-GR" dirty="0"/>
        </a:p>
      </dgm:t>
    </dgm:pt>
    <dgm:pt modelId="{C970670A-E9A3-401E-925A-CCFF07DBE87C}" type="parTrans" cxnId="{C943B50D-2F48-4E62-9DD0-7797B6577424}">
      <dgm:prSet/>
      <dgm:spPr/>
      <dgm:t>
        <a:bodyPr/>
        <a:lstStyle/>
        <a:p>
          <a:endParaRPr lang="el-GR"/>
        </a:p>
      </dgm:t>
    </dgm:pt>
    <dgm:pt modelId="{F3589536-3019-4149-BA18-95A2883BF555}" type="sibTrans" cxnId="{C943B50D-2F48-4E62-9DD0-7797B6577424}">
      <dgm:prSet/>
      <dgm:spPr/>
      <dgm:t>
        <a:bodyPr/>
        <a:lstStyle/>
        <a:p>
          <a:endParaRPr lang="el-GR"/>
        </a:p>
      </dgm:t>
    </dgm:pt>
    <dgm:pt modelId="{BE8579FD-C3A5-48EC-A068-37D74BE4CBBB}">
      <dgm:prSet phldrT="[Κείμενο]" custT="1"/>
      <dgm:spPr/>
      <dgm:t>
        <a:bodyPr/>
        <a:lstStyle/>
        <a:p>
          <a:r>
            <a:rPr lang="el-GR" sz="1200" dirty="0" smtClean="0"/>
            <a:t>Ευνοϊκό επιχειρηματικό περιβάλλον</a:t>
          </a:r>
          <a:endParaRPr lang="el-GR" sz="1200" dirty="0"/>
        </a:p>
      </dgm:t>
    </dgm:pt>
    <dgm:pt modelId="{7880F5B8-681D-4EEC-BA14-E4D3EA0FADB9}" type="parTrans" cxnId="{9906DB0B-51F3-4597-817E-D513092D678C}">
      <dgm:prSet/>
      <dgm:spPr/>
      <dgm:t>
        <a:bodyPr/>
        <a:lstStyle/>
        <a:p>
          <a:endParaRPr lang="el-GR"/>
        </a:p>
      </dgm:t>
    </dgm:pt>
    <dgm:pt modelId="{22279269-913E-4929-A4D3-16FE95F5B702}" type="sibTrans" cxnId="{9906DB0B-51F3-4597-817E-D513092D678C}">
      <dgm:prSet/>
      <dgm:spPr/>
      <dgm:t>
        <a:bodyPr/>
        <a:lstStyle/>
        <a:p>
          <a:endParaRPr lang="el-GR"/>
        </a:p>
      </dgm:t>
    </dgm:pt>
    <dgm:pt modelId="{FD65FBDE-69B7-4637-85C3-D08EFB341730}">
      <dgm:prSet custT="1"/>
      <dgm:spPr/>
      <dgm:t>
        <a:bodyPr/>
        <a:lstStyle/>
        <a:p>
          <a:r>
            <a:rPr lang="el-GR" sz="1200" dirty="0" smtClean="0"/>
            <a:t>Δαπάνες Ε&amp;Α επιχειρήσεων</a:t>
          </a:r>
          <a:endParaRPr lang="el-GR" sz="1200" dirty="0"/>
        </a:p>
      </dgm:t>
    </dgm:pt>
    <dgm:pt modelId="{FC88338E-7009-4AC9-BC46-957917C99FF5}" type="parTrans" cxnId="{80DCD901-858F-4E8B-9295-AD432214E6DF}">
      <dgm:prSet/>
      <dgm:spPr/>
      <dgm:t>
        <a:bodyPr/>
        <a:lstStyle/>
        <a:p>
          <a:endParaRPr lang="el-GR"/>
        </a:p>
      </dgm:t>
    </dgm:pt>
    <dgm:pt modelId="{9B83837C-5B6D-4451-8A67-3CB46EDA35CC}" type="sibTrans" cxnId="{80DCD901-858F-4E8B-9295-AD432214E6DF}">
      <dgm:prSet/>
      <dgm:spPr/>
      <dgm:t>
        <a:bodyPr/>
        <a:lstStyle/>
        <a:p>
          <a:endParaRPr lang="el-GR"/>
        </a:p>
      </dgm:t>
    </dgm:pt>
    <dgm:pt modelId="{5AAB38E1-E377-46D4-A80B-0569D1E3A7A8}">
      <dgm:prSet custT="1"/>
      <dgm:spPr/>
      <dgm:t>
        <a:bodyPr/>
        <a:lstStyle/>
        <a:p>
          <a:r>
            <a:rPr lang="el-GR" sz="1200" dirty="0" smtClean="0"/>
            <a:t>Εμπορική αξιοποίηση δικαιωμάτων πνευματικής ιδιοκτησίας</a:t>
          </a:r>
          <a:endParaRPr lang="el-GR" sz="1200" dirty="0"/>
        </a:p>
      </dgm:t>
    </dgm:pt>
    <dgm:pt modelId="{B764E77D-5BFB-4879-8F79-AE7D9F77B681}" type="parTrans" cxnId="{B15F5735-B98C-4977-B28E-EFCDB9EE7E49}">
      <dgm:prSet/>
      <dgm:spPr/>
      <dgm:t>
        <a:bodyPr/>
        <a:lstStyle/>
        <a:p>
          <a:endParaRPr lang="el-GR"/>
        </a:p>
      </dgm:t>
    </dgm:pt>
    <dgm:pt modelId="{06DE2A2E-EEB1-47F2-9AF3-1A1D460CA1FF}" type="sibTrans" cxnId="{B15F5735-B98C-4977-B28E-EFCDB9EE7E49}">
      <dgm:prSet/>
      <dgm:spPr/>
      <dgm:t>
        <a:bodyPr/>
        <a:lstStyle/>
        <a:p>
          <a:endParaRPr lang="el-GR"/>
        </a:p>
      </dgm:t>
    </dgm:pt>
    <dgm:pt modelId="{E9FAE369-C280-43F5-B1F6-2ABC781E029A}">
      <dgm:prSet phldrT="[Κείμενο]" custT="1"/>
      <dgm:spPr/>
      <dgm:t>
        <a:bodyPr/>
        <a:lstStyle/>
        <a:p>
          <a:r>
            <a:rPr lang="el-GR" sz="1200" dirty="0" smtClean="0"/>
            <a:t>Γραφεία Διασύνδεσης</a:t>
          </a:r>
          <a:endParaRPr lang="el-GR" sz="1200" dirty="0"/>
        </a:p>
      </dgm:t>
    </dgm:pt>
    <dgm:pt modelId="{34104773-AF20-494A-A0F9-3448F63DE7C4}" type="parTrans" cxnId="{8F1EA9A6-4DA8-4091-A38F-639909809571}">
      <dgm:prSet/>
      <dgm:spPr/>
      <dgm:t>
        <a:bodyPr/>
        <a:lstStyle/>
        <a:p>
          <a:endParaRPr lang="el-GR"/>
        </a:p>
      </dgm:t>
    </dgm:pt>
    <dgm:pt modelId="{707BED84-D57E-448D-92CE-0671DCBB4668}" type="sibTrans" cxnId="{8F1EA9A6-4DA8-4091-A38F-639909809571}">
      <dgm:prSet/>
      <dgm:spPr/>
      <dgm:t>
        <a:bodyPr/>
        <a:lstStyle/>
        <a:p>
          <a:endParaRPr lang="el-GR"/>
        </a:p>
      </dgm:t>
    </dgm:pt>
    <dgm:pt modelId="{D1323908-5C48-4CC2-A63E-159D357A8BE7}">
      <dgm:prSet phldrT="[Κείμενο]" custT="1"/>
      <dgm:spPr/>
      <dgm:t>
        <a:bodyPr/>
        <a:lstStyle/>
        <a:p>
          <a:r>
            <a:rPr lang="el-GR" sz="1200" dirty="0" smtClean="0"/>
            <a:t>Διαχείριση Γνώσης</a:t>
          </a:r>
          <a:endParaRPr lang="el-GR" sz="1200" dirty="0"/>
        </a:p>
      </dgm:t>
    </dgm:pt>
    <dgm:pt modelId="{541D248F-95D0-4B4C-A9D2-239AE24C4CB6}" type="parTrans" cxnId="{0F82EB86-51E7-47C3-A905-7F3B51810DBD}">
      <dgm:prSet/>
      <dgm:spPr/>
      <dgm:t>
        <a:bodyPr/>
        <a:lstStyle/>
        <a:p>
          <a:endParaRPr lang="el-GR"/>
        </a:p>
      </dgm:t>
    </dgm:pt>
    <dgm:pt modelId="{436F6883-8126-4000-974B-1F8169151E1C}" type="sibTrans" cxnId="{0F82EB86-51E7-47C3-A905-7F3B51810DBD}">
      <dgm:prSet/>
      <dgm:spPr/>
      <dgm:t>
        <a:bodyPr/>
        <a:lstStyle/>
        <a:p>
          <a:endParaRPr lang="el-GR"/>
        </a:p>
      </dgm:t>
    </dgm:pt>
    <dgm:pt modelId="{8AC7C160-FC99-4733-BAF3-379E6DA3939D}">
      <dgm:prSet custT="1"/>
      <dgm:spPr/>
      <dgm:t>
        <a:bodyPr/>
        <a:lstStyle/>
        <a:p>
          <a:r>
            <a:rPr lang="el-GR" sz="1200" dirty="0" smtClean="0"/>
            <a:t>Υποστήριξη εξαγωγικής προσπάθειας, γνώση των αγορών που μας ενδιαφέρουν</a:t>
          </a:r>
          <a:endParaRPr lang="el-GR" sz="1200" dirty="0"/>
        </a:p>
      </dgm:t>
    </dgm:pt>
    <dgm:pt modelId="{454AC474-E0A5-428E-90AB-8DB584A947CE}" type="parTrans" cxnId="{C4FEE058-3259-4C8E-AE15-4624F97C47FE}">
      <dgm:prSet/>
      <dgm:spPr/>
      <dgm:t>
        <a:bodyPr/>
        <a:lstStyle/>
        <a:p>
          <a:endParaRPr lang="el-GR"/>
        </a:p>
      </dgm:t>
    </dgm:pt>
    <dgm:pt modelId="{08362562-E999-4430-A4D0-4CBD172BAF87}" type="sibTrans" cxnId="{C4FEE058-3259-4C8E-AE15-4624F97C47FE}">
      <dgm:prSet/>
      <dgm:spPr/>
      <dgm:t>
        <a:bodyPr/>
        <a:lstStyle/>
        <a:p>
          <a:endParaRPr lang="el-GR"/>
        </a:p>
      </dgm:t>
    </dgm:pt>
    <dgm:pt modelId="{80EA54E0-8F78-47BA-8CA9-EFCC38B00953}">
      <dgm:prSet custT="1"/>
      <dgm:spPr/>
      <dgm:t>
        <a:bodyPr/>
        <a:lstStyle/>
        <a:p>
          <a:r>
            <a:rPr lang="el-GR" sz="1200" dirty="0" smtClean="0"/>
            <a:t>Εξωστρέφεια</a:t>
          </a:r>
          <a:endParaRPr lang="el-GR" sz="1200" dirty="0"/>
        </a:p>
      </dgm:t>
    </dgm:pt>
    <dgm:pt modelId="{4C3BDCCE-B438-4DDB-A52D-27E182608C81}" type="parTrans" cxnId="{9C26D4FF-85A8-4627-A765-B9356B77BC86}">
      <dgm:prSet/>
      <dgm:spPr/>
      <dgm:t>
        <a:bodyPr/>
        <a:lstStyle/>
        <a:p>
          <a:endParaRPr lang="el-GR"/>
        </a:p>
      </dgm:t>
    </dgm:pt>
    <dgm:pt modelId="{25583E19-9A8E-496A-8F78-AC6941DC7312}" type="sibTrans" cxnId="{9C26D4FF-85A8-4627-A765-B9356B77BC86}">
      <dgm:prSet/>
      <dgm:spPr/>
      <dgm:t>
        <a:bodyPr/>
        <a:lstStyle/>
        <a:p>
          <a:endParaRPr lang="el-GR"/>
        </a:p>
      </dgm:t>
    </dgm:pt>
    <dgm:pt modelId="{E49DA438-0CD4-47CB-B688-94709E6C966F}">
      <dgm:prSet custT="1"/>
      <dgm:spPr/>
      <dgm:t>
        <a:bodyPr/>
        <a:lstStyle/>
        <a:p>
          <a:r>
            <a:rPr lang="el-GR" sz="1200" dirty="0" smtClean="0"/>
            <a:t>Επιχειρηματικό πνεύμα</a:t>
          </a:r>
          <a:endParaRPr lang="el-GR" sz="1200" dirty="0"/>
        </a:p>
      </dgm:t>
    </dgm:pt>
    <dgm:pt modelId="{FD434D63-D474-4F32-9EC2-14E01196A989}" type="parTrans" cxnId="{9585E0E4-C050-4CCF-A923-74D073118D30}">
      <dgm:prSet/>
      <dgm:spPr/>
      <dgm:t>
        <a:bodyPr/>
        <a:lstStyle/>
        <a:p>
          <a:endParaRPr lang="el-GR"/>
        </a:p>
      </dgm:t>
    </dgm:pt>
    <dgm:pt modelId="{F490F637-C7F5-4513-9774-2F210ECD5B7D}" type="sibTrans" cxnId="{9585E0E4-C050-4CCF-A923-74D073118D30}">
      <dgm:prSet/>
      <dgm:spPr/>
      <dgm:t>
        <a:bodyPr/>
        <a:lstStyle/>
        <a:p>
          <a:endParaRPr lang="el-GR"/>
        </a:p>
      </dgm:t>
    </dgm:pt>
    <dgm:pt modelId="{296112E2-BE8A-4F5D-A46B-1C1CF9C7BE4A}">
      <dgm:prSet custT="1"/>
      <dgm:spPr/>
      <dgm:t>
        <a:bodyPr/>
        <a:lstStyle/>
        <a:p>
          <a:r>
            <a:rPr lang="el-GR" sz="1200" dirty="0" smtClean="0"/>
            <a:t>Δεξιότητες προσωπικού επιχειρήσεων</a:t>
          </a:r>
          <a:endParaRPr lang="el-GR" sz="1200" dirty="0"/>
        </a:p>
      </dgm:t>
    </dgm:pt>
    <dgm:pt modelId="{5007B160-B137-456F-8DD1-66B5139C8EFA}" type="parTrans" cxnId="{B9DA4ED5-C268-42D0-893E-C6D31BD11333}">
      <dgm:prSet/>
      <dgm:spPr/>
      <dgm:t>
        <a:bodyPr/>
        <a:lstStyle/>
        <a:p>
          <a:endParaRPr lang="el-GR"/>
        </a:p>
      </dgm:t>
    </dgm:pt>
    <dgm:pt modelId="{2D99E9B0-9954-41B4-8754-1A3E05FD6CD5}" type="sibTrans" cxnId="{B9DA4ED5-C268-42D0-893E-C6D31BD11333}">
      <dgm:prSet/>
      <dgm:spPr/>
      <dgm:t>
        <a:bodyPr/>
        <a:lstStyle/>
        <a:p>
          <a:endParaRPr lang="el-GR"/>
        </a:p>
      </dgm:t>
    </dgm:pt>
    <dgm:pt modelId="{431FF384-1131-459C-8FA1-B169129CA47B}">
      <dgm:prSet phldrT="[Κείμενο]" custT="1"/>
      <dgm:spPr/>
      <dgm:t>
        <a:bodyPr/>
        <a:lstStyle/>
        <a:p>
          <a:r>
            <a:rPr lang="el-GR" sz="1200" dirty="0" smtClean="0"/>
            <a:t>Δια Βίου Μάθηση</a:t>
          </a:r>
          <a:endParaRPr lang="el-GR" sz="1200" dirty="0"/>
        </a:p>
      </dgm:t>
    </dgm:pt>
    <dgm:pt modelId="{FE2AF426-A26F-4D5B-858F-30C66926370C}" type="parTrans" cxnId="{DEFE0855-AD58-499D-B4C0-D0266B70BA21}">
      <dgm:prSet/>
      <dgm:spPr/>
      <dgm:t>
        <a:bodyPr/>
        <a:lstStyle/>
        <a:p>
          <a:endParaRPr lang="el-GR"/>
        </a:p>
      </dgm:t>
    </dgm:pt>
    <dgm:pt modelId="{3AA0F5F0-84FA-43CA-B91B-2EBD59C87A2F}" type="sibTrans" cxnId="{DEFE0855-AD58-499D-B4C0-D0266B70BA21}">
      <dgm:prSet/>
      <dgm:spPr/>
      <dgm:t>
        <a:bodyPr/>
        <a:lstStyle/>
        <a:p>
          <a:endParaRPr lang="el-GR"/>
        </a:p>
      </dgm:t>
    </dgm:pt>
    <dgm:pt modelId="{9D65355B-0758-4FF8-B60B-06E7965C2A1A}">
      <dgm:prSet phldrT="[Κείμενο]" custT="1"/>
      <dgm:spPr/>
      <dgm:t>
        <a:bodyPr/>
        <a:lstStyle/>
        <a:p>
          <a:r>
            <a:rPr lang="el-GR" sz="1200" dirty="0" smtClean="0"/>
            <a:t>Διάχυση υφιστάμενης γνώσης</a:t>
          </a:r>
          <a:endParaRPr lang="el-GR" sz="1200" dirty="0"/>
        </a:p>
      </dgm:t>
    </dgm:pt>
    <dgm:pt modelId="{54C683F5-262B-412D-AAD5-B2850C99ABBD}" type="parTrans" cxnId="{BBF8A1FE-6BB9-4692-A009-5EEE481EA9E2}">
      <dgm:prSet/>
      <dgm:spPr/>
      <dgm:t>
        <a:bodyPr/>
        <a:lstStyle/>
        <a:p>
          <a:endParaRPr lang="el-GR"/>
        </a:p>
      </dgm:t>
    </dgm:pt>
    <dgm:pt modelId="{0BB110E0-1766-47CB-943C-C8D899196D70}" type="sibTrans" cxnId="{BBF8A1FE-6BB9-4692-A009-5EEE481EA9E2}">
      <dgm:prSet/>
      <dgm:spPr/>
      <dgm:t>
        <a:bodyPr/>
        <a:lstStyle/>
        <a:p>
          <a:endParaRPr lang="el-GR"/>
        </a:p>
      </dgm:t>
    </dgm:pt>
    <dgm:pt modelId="{27261A9A-2863-3E45-B01D-6E17E9C39C0F}">
      <dgm:prSet phldrT="[Κείμενο]" custT="1"/>
      <dgm:spPr/>
      <dgm:t>
        <a:bodyPr/>
        <a:lstStyle/>
        <a:p>
          <a:r>
            <a:rPr lang="el-GR" sz="1200" dirty="0" smtClean="0"/>
            <a:t>«Χρήσιμοι» ερευνητές στις επιχειρήσεις</a:t>
          </a:r>
          <a:endParaRPr lang="el-GR" sz="1200" dirty="0"/>
        </a:p>
      </dgm:t>
    </dgm:pt>
    <dgm:pt modelId="{23C939AE-0431-6640-9C0A-337E4E47C510}" type="parTrans" cxnId="{23750260-31FA-AC44-9606-72A59F4BEF2A}">
      <dgm:prSet/>
      <dgm:spPr/>
      <dgm:t>
        <a:bodyPr/>
        <a:lstStyle/>
        <a:p>
          <a:endParaRPr lang="en-US"/>
        </a:p>
      </dgm:t>
    </dgm:pt>
    <dgm:pt modelId="{77EBE230-45B8-CA4D-A97E-5109F6D775C5}" type="sibTrans" cxnId="{23750260-31FA-AC44-9606-72A59F4BEF2A}">
      <dgm:prSet/>
      <dgm:spPr/>
      <dgm:t>
        <a:bodyPr/>
        <a:lstStyle/>
        <a:p>
          <a:endParaRPr lang="en-US"/>
        </a:p>
      </dgm:t>
    </dgm:pt>
    <dgm:pt modelId="{6F07A521-4D53-49A9-ABE6-53F9737A40F0}" type="pres">
      <dgm:prSet presAssocID="{7A91E7AB-7D79-4E77-8478-1A7A110F6B0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EF1B70AF-AFB4-4CAB-ADA9-C7B91D14ED09}" type="pres">
      <dgm:prSet presAssocID="{7A91E7AB-7D79-4E77-8478-1A7A110F6B04}" presName="children" presStyleCnt="0"/>
      <dgm:spPr/>
    </dgm:pt>
    <dgm:pt modelId="{FB11FDB6-6D28-45E4-9867-930A29816069}" type="pres">
      <dgm:prSet presAssocID="{7A91E7AB-7D79-4E77-8478-1A7A110F6B04}" presName="child1group" presStyleCnt="0"/>
      <dgm:spPr/>
    </dgm:pt>
    <dgm:pt modelId="{1E758120-8382-4AC8-B9BD-D57B4503C2B3}" type="pres">
      <dgm:prSet presAssocID="{7A91E7AB-7D79-4E77-8478-1A7A110F6B04}" presName="child1" presStyleLbl="bgAcc1" presStyleIdx="0" presStyleCnt="4" custScaleX="186721" custScaleY="150512" custLinFactNeighborX="-33800" custLinFactNeighborY="18225"/>
      <dgm:spPr/>
      <dgm:t>
        <a:bodyPr/>
        <a:lstStyle/>
        <a:p>
          <a:endParaRPr lang="el-GR"/>
        </a:p>
      </dgm:t>
    </dgm:pt>
    <dgm:pt modelId="{D7B05800-D050-42E5-A9BD-BB2DB93A1612}" type="pres">
      <dgm:prSet presAssocID="{7A91E7AB-7D79-4E77-8478-1A7A110F6B04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D000429-6537-435F-89B9-51D225E56573}" type="pres">
      <dgm:prSet presAssocID="{7A91E7AB-7D79-4E77-8478-1A7A110F6B04}" presName="child2group" presStyleCnt="0"/>
      <dgm:spPr/>
    </dgm:pt>
    <dgm:pt modelId="{0FE416D8-BE3E-45C0-8F80-4466ED19A50D}" type="pres">
      <dgm:prSet presAssocID="{7A91E7AB-7D79-4E77-8478-1A7A110F6B04}" presName="child2" presStyleLbl="bgAcc1" presStyleIdx="1" presStyleCnt="4" custScaleX="186416" custScaleY="151521" custLinFactNeighborX="33323" custLinFactNeighborY="18337"/>
      <dgm:spPr/>
      <dgm:t>
        <a:bodyPr/>
        <a:lstStyle/>
        <a:p>
          <a:endParaRPr lang="el-GR"/>
        </a:p>
      </dgm:t>
    </dgm:pt>
    <dgm:pt modelId="{05023261-5F9C-4F7C-A87A-52E00C7CC77B}" type="pres">
      <dgm:prSet presAssocID="{7A91E7AB-7D79-4E77-8478-1A7A110F6B04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6DE256E-6A67-4B37-8AF3-744D447ECD9F}" type="pres">
      <dgm:prSet presAssocID="{7A91E7AB-7D79-4E77-8478-1A7A110F6B04}" presName="child3group" presStyleCnt="0"/>
      <dgm:spPr/>
    </dgm:pt>
    <dgm:pt modelId="{936249A1-AB83-496F-989E-6899E13814B8}" type="pres">
      <dgm:prSet presAssocID="{7A91E7AB-7D79-4E77-8478-1A7A110F6B04}" presName="child3" presStyleLbl="bgAcc1" presStyleIdx="2" presStyleCnt="4" custScaleX="186217" custScaleY="137543" custLinFactNeighborX="30996" custLinFactNeighborY="-21798"/>
      <dgm:spPr/>
      <dgm:t>
        <a:bodyPr/>
        <a:lstStyle/>
        <a:p>
          <a:endParaRPr lang="el-GR"/>
        </a:p>
      </dgm:t>
    </dgm:pt>
    <dgm:pt modelId="{A2FC6C3E-0AA7-426C-A0DB-357D4692AC3E}" type="pres">
      <dgm:prSet presAssocID="{7A91E7AB-7D79-4E77-8478-1A7A110F6B04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AD8015A-AD04-47AC-B757-F093CDAA09BD}" type="pres">
      <dgm:prSet presAssocID="{7A91E7AB-7D79-4E77-8478-1A7A110F6B04}" presName="child4group" presStyleCnt="0"/>
      <dgm:spPr/>
    </dgm:pt>
    <dgm:pt modelId="{9135E5B7-3A77-4A7B-9888-4501A94718CC}" type="pres">
      <dgm:prSet presAssocID="{7A91E7AB-7D79-4E77-8478-1A7A110F6B04}" presName="child4" presStyleLbl="bgAcc1" presStyleIdx="3" presStyleCnt="4" custScaleX="187674" custScaleY="148263" custLinFactNeighborX="-30696" custLinFactNeighborY="-26186"/>
      <dgm:spPr/>
      <dgm:t>
        <a:bodyPr/>
        <a:lstStyle/>
        <a:p>
          <a:endParaRPr lang="el-GR"/>
        </a:p>
      </dgm:t>
    </dgm:pt>
    <dgm:pt modelId="{6BCF60E7-CF6E-44FE-A04D-018D828583F9}" type="pres">
      <dgm:prSet presAssocID="{7A91E7AB-7D79-4E77-8478-1A7A110F6B04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A5BE82A-45A7-4C7E-BBF7-B8DC32B62CBC}" type="pres">
      <dgm:prSet presAssocID="{7A91E7AB-7D79-4E77-8478-1A7A110F6B04}" presName="childPlaceholder" presStyleCnt="0"/>
      <dgm:spPr/>
    </dgm:pt>
    <dgm:pt modelId="{EB5EB3B0-5D95-4B68-A6F7-1398C4D896EA}" type="pres">
      <dgm:prSet presAssocID="{7A91E7AB-7D79-4E77-8478-1A7A110F6B04}" presName="circle" presStyleCnt="0"/>
      <dgm:spPr/>
    </dgm:pt>
    <dgm:pt modelId="{149A7691-FB78-469D-B8C8-BB2018173521}" type="pres">
      <dgm:prSet presAssocID="{7A91E7AB-7D79-4E77-8478-1A7A110F6B04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4518A3B3-0C72-420E-8D5F-3D8287555F77}" type="pres">
      <dgm:prSet presAssocID="{7A91E7AB-7D79-4E77-8478-1A7A110F6B04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4709382-B53F-45C7-BB56-1754E9C4C64F}" type="pres">
      <dgm:prSet presAssocID="{7A91E7AB-7D79-4E77-8478-1A7A110F6B04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24E4265-EB0B-4BE8-B3CD-5FE99C2DE8D2}" type="pres">
      <dgm:prSet presAssocID="{7A91E7AB-7D79-4E77-8478-1A7A110F6B04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B3B9A785-5950-41C3-B9EE-178C982AF01E}" type="pres">
      <dgm:prSet presAssocID="{7A91E7AB-7D79-4E77-8478-1A7A110F6B04}" presName="quadrantPlaceholder" presStyleCnt="0"/>
      <dgm:spPr/>
    </dgm:pt>
    <dgm:pt modelId="{85AD73D0-A2BE-4472-A262-B841C5205A9B}" type="pres">
      <dgm:prSet presAssocID="{7A91E7AB-7D79-4E77-8478-1A7A110F6B04}" presName="center1" presStyleLbl="fgShp" presStyleIdx="0" presStyleCnt="2"/>
      <dgm:spPr/>
    </dgm:pt>
    <dgm:pt modelId="{FF9844A6-E721-479B-B575-350945AA3517}" type="pres">
      <dgm:prSet presAssocID="{7A91E7AB-7D79-4E77-8478-1A7A110F6B04}" presName="center2" presStyleLbl="fgShp" presStyleIdx="1" presStyleCnt="2"/>
      <dgm:spPr/>
    </dgm:pt>
  </dgm:ptLst>
  <dgm:cxnLst>
    <dgm:cxn modelId="{F6DF38A7-F5A7-4BC2-A2E1-041E6DDF82B1}" type="presOf" srcId="{8AC7C160-FC99-4733-BAF3-379E6DA3939D}" destId="{6BCF60E7-CF6E-44FE-A04D-018D828583F9}" srcOrd="1" destOrd="1" presId="urn:microsoft.com/office/officeart/2005/8/layout/cycle4#1"/>
    <dgm:cxn modelId="{9998454C-37B2-47AB-92B6-AE702555FAFA}" type="presOf" srcId="{573A6182-38B7-43A4-9C3D-49C1E44FA502}" destId="{4518A3B3-0C72-420E-8D5F-3D8287555F77}" srcOrd="0" destOrd="0" presId="urn:microsoft.com/office/officeart/2005/8/layout/cycle4#1"/>
    <dgm:cxn modelId="{7ACF89DE-0268-40E0-8BDA-DDDCC3131274}" type="presOf" srcId="{D1323908-5C48-4CC2-A63E-159D357A8BE7}" destId="{A2FC6C3E-0AA7-426C-A0DB-357D4692AC3E}" srcOrd="1" destOrd="2" presId="urn:microsoft.com/office/officeart/2005/8/layout/cycle4#1"/>
    <dgm:cxn modelId="{BBF8A1FE-6BB9-4692-A009-5EEE481EA9E2}" srcId="{573A6182-38B7-43A4-9C3D-49C1E44FA502}" destId="{9D65355B-0758-4FF8-B60B-06E7965C2A1A}" srcOrd="1" destOrd="0" parTransId="{54C683F5-262B-412D-AAD5-B2850C99ABBD}" sibTransId="{0BB110E0-1766-47CB-943C-C8D899196D70}"/>
    <dgm:cxn modelId="{D0AE1A2E-F1C8-4918-8D30-38A8E9C9B3F1}" type="presOf" srcId="{5AAB38E1-E377-46D4-A80B-0569D1E3A7A8}" destId="{0FE416D8-BE3E-45C0-8F80-4466ED19A50D}" srcOrd="0" destOrd="3" presId="urn:microsoft.com/office/officeart/2005/8/layout/cycle4#1"/>
    <dgm:cxn modelId="{E01EDE1A-E1AB-4F3A-BA29-D621F6512D8C}" type="presOf" srcId="{4115708F-D3BB-4533-ACE8-9EBE9964D50F}" destId="{A2FC6C3E-0AA7-426C-A0DB-357D4692AC3E}" srcOrd="1" destOrd="0" presId="urn:microsoft.com/office/officeart/2005/8/layout/cycle4#1"/>
    <dgm:cxn modelId="{9585E0E4-C050-4CCF-A923-74D073118D30}" srcId="{1964A8F0-AE02-41E8-A342-2137BC606C1E}" destId="{E49DA438-0CD4-47CB-B688-94709E6C966F}" srcOrd="2" destOrd="0" parTransId="{FD434D63-D474-4F32-9EC2-14E01196A989}" sibTransId="{F490F637-C7F5-4513-9774-2F210ECD5B7D}"/>
    <dgm:cxn modelId="{9906DB0B-51F3-4597-817E-D513092D678C}" srcId="{CF5100F7-5703-4B71-8A9D-9E69DA09188E}" destId="{BE8579FD-C3A5-48EC-A068-37D74BE4CBBB}" srcOrd="0" destOrd="0" parTransId="{7880F5B8-681D-4EEC-BA14-E4D3EA0FADB9}" sibTransId="{22279269-913E-4929-A4D3-16FE95F5B702}"/>
    <dgm:cxn modelId="{89ED6E4B-6A84-4C31-BD9F-452475C5CCCF}" type="presOf" srcId="{E9FAE369-C280-43F5-B1F6-2ABC781E029A}" destId="{936249A1-AB83-496F-989E-6899E13814B8}" srcOrd="0" destOrd="1" presId="urn:microsoft.com/office/officeart/2005/8/layout/cycle4#1"/>
    <dgm:cxn modelId="{23750260-31FA-AC44-9606-72A59F4BEF2A}" srcId="{CFE4FCB4-CEA0-46D5-8DE9-A37CFF32D02A}" destId="{27261A9A-2863-3E45-B01D-6E17E9C39C0F}" srcOrd="3" destOrd="0" parTransId="{23C939AE-0431-6640-9C0A-337E4E47C510}" sibTransId="{77EBE230-45B8-CA4D-A97E-5109F6D775C5}"/>
    <dgm:cxn modelId="{75E0E7DB-02F7-4C63-9B61-DFB62F3646F8}" type="presOf" srcId="{BE8579FD-C3A5-48EC-A068-37D74BE4CBBB}" destId="{6BCF60E7-CF6E-44FE-A04D-018D828583F9}" srcOrd="1" destOrd="0" presId="urn:microsoft.com/office/officeart/2005/8/layout/cycle4#1"/>
    <dgm:cxn modelId="{524C00C1-8A11-48C8-A0DD-88AC46875AF3}" type="presOf" srcId="{4115708F-D3BB-4533-ACE8-9EBE9964D50F}" destId="{936249A1-AB83-496F-989E-6899E13814B8}" srcOrd="0" destOrd="0" presId="urn:microsoft.com/office/officeart/2005/8/layout/cycle4#1"/>
    <dgm:cxn modelId="{C5EA88A8-6676-4989-BB6F-5A14DECAA886}" type="presOf" srcId="{296112E2-BE8A-4F5D-A46B-1C1CF9C7BE4A}" destId="{D7B05800-D050-42E5-A9BD-BB2DB93A1612}" srcOrd="1" destOrd="3" presId="urn:microsoft.com/office/officeart/2005/8/layout/cycle4#1"/>
    <dgm:cxn modelId="{23A0B715-09F1-4626-99AA-A82903EB6326}" type="presOf" srcId="{5AAB38E1-E377-46D4-A80B-0569D1E3A7A8}" destId="{05023261-5F9C-4F7C-A87A-52E00C7CC77B}" srcOrd="1" destOrd="3" presId="urn:microsoft.com/office/officeart/2005/8/layout/cycle4#1"/>
    <dgm:cxn modelId="{9C26D4FF-85A8-4627-A765-B9356B77BC86}" srcId="{CF5100F7-5703-4B71-8A9D-9E69DA09188E}" destId="{80EA54E0-8F78-47BA-8CA9-EFCC38B00953}" srcOrd="2" destOrd="0" parTransId="{4C3BDCCE-B438-4DDB-A52D-27E182608C81}" sibTransId="{25583E19-9A8E-496A-8F78-AC6941DC7312}"/>
    <dgm:cxn modelId="{627FEAEB-3742-44BF-B24E-02D14CEA6F28}" srcId="{7A91E7AB-7D79-4E77-8478-1A7A110F6B04}" destId="{1964A8F0-AE02-41E8-A342-2137BC606C1E}" srcOrd="0" destOrd="0" parTransId="{B92D9F38-6E32-44B3-B6B5-C194FBB27D33}" sibTransId="{AC16A000-FAC7-4407-B7AE-FF8AB00ECB9C}"/>
    <dgm:cxn modelId="{C943B50D-2F48-4E62-9DD0-7797B6577424}" srcId="{7A91E7AB-7D79-4E77-8478-1A7A110F6B04}" destId="{CF5100F7-5703-4B71-8A9D-9E69DA09188E}" srcOrd="3" destOrd="0" parTransId="{C970670A-E9A3-401E-925A-CCFF07DBE87C}" sibTransId="{F3589536-3019-4149-BA18-95A2883BF555}"/>
    <dgm:cxn modelId="{6957DCBE-56F4-4ADC-AC21-7DE759791BCE}" srcId="{7A91E7AB-7D79-4E77-8478-1A7A110F6B04}" destId="{CFE4FCB4-CEA0-46D5-8DE9-A37CFF32D02A}" srcOrd="2" destOrd="0" parTransId="{A5EE011C-3D80-4701-8EC9-3518C38A0A3A}" sibTransId="{7268D20B-B790-4B3C-8C3C-91A5A6BDBE5B}"/>
    <dgm:cxn modelId="{F20F6AA8-1F2A-4FFE-A663-C64E1FDEA0A0}" type="presOf" srcId="{431FF384-1131-459C-8FA1-B169129CA47B}" destId="{D7B05800-D050-42E5-A9BD-BB2DB93A1612}" srcOrd="1" destOrd="1" presId="urn:microsoft.com/office/officeart/2005/8/layout/cycle4#1"/>
    <dgm:cxn modelId="{B15F5735-B98C-4977-B28E-EFCDB9EE7E49}" srcId="{573A6182-38B7-43A4-9C3D-49C1E44FA502}" destId="{5AAB38E1-E377-46D4-A80B-0569D1E3A7A8}" srcOrd="3" destOrd="0" parTransId="{B764E77D-5BFB-4879-8F79-AE7D9F77B681}" sibTransId="{06DE2A2E-EEB1-47F2-9AF3-1A1D460CA1FF}"/>
    <dgm:cxn modelId="{DEFE0855-AD58-499D-B4C0-D0266B70BA21}" srcId="{1964A8F0-AE02-41E8-A342-2137BC606C1E}" destId="{431FF384-1131-459C-8FA1-B169129CA47B}" srcOrd="1" destOrd="0" parTransId="{FE2AF426-A26F-4D5B-858F-30C66926370C}" sibTransId="{3AA0F5F0-84FA-43CA-B91B-2EBD59C87A2F}"/>
    <dgm:cxn modelId="{7A9BD74D-7CAB-4C22-BC3A-FA48339B3E1B}" srcId="{1964A8F0-AE02-41E8-A342-2137BC606C1E}" destId="{317DCCC0-1645-4B98-88D0-3C0560A61897}" srcOrd="0" destOrd="0" parTransId="{69D61740-6A6A-43D4-92CB-F06663A1A2F9}" sibTransId="{6DBCC41E-AFEA-4EF2-91AD-2EFB1E678F45}"/>
    <dgm:cxn modelId="{BB536724-D99B-4506-B4F6-EBDCC122CE39}" type="presOf" srcId="{E49DA438-0CD4-47CB-B688-94709E6C966F}" destId="{1E758120-8382-4AC8-B9BD-D57B4503C2B3}" srcOrd="0" destOrd="2" presId="urn:microsoft.com/office/officeart/2005/8/layout/cycle4#1"/>
    <dgm:cxn modelId="{3FB915AA-446F-4AD7-9668-676FE9E2B644}" type="presOf" srcId="{27261A9A-2863-3E45-B01D-6E17E9C39C0F}" destId="{A2FC6C3E-0AA7-426C-A0DB-357D4692AC3E}" srcOrd="1" destOrd="3" presId="urn:microsoft.com/office/officeart/2005/8/layout/cycle4#1"/>
    <dgm:cxn modelId="{7EB307F5-B099-4D3C-B9B5-EA56A014A277}" type="presOf" srcId="{431FF384-1131-459C-8FA1-B169129CA47B}" destId="{1E758120-8382-4AC8-B9BD-D57B4503C2B3}" srcOrd="0" destOrd="1" presId="urn:microsoft.com/office/officeart/2005/8/layout/cycle4#1"/>
    <dgm:cxn modelId="{CA48567A-EE25-402C-A82C-8C2EED55E7EA}" type="presOf" srcId="{296112E2-BE8A-4F5D-A46B-1C1CF9C7BE4A}" destId="{1E758120-8382-4AC8-B9BD-D57B4503C2B3}" srcOrd="0" destOrd="3" presId="urn:microsoft.com/office/officeart/2005/8/layout/cycle4#1"/>
    <dgm:cxn modelId="{3D471314-C891-4BFD-B4FF-85051366939E}" type="presOf" srcId="{27261A9A-2863-3E45-B01D-6E17E9C39C0F}" destId="{936249A1-AB83-496F-989E-6899E13814B8}" srcOrd="0" destOrd="3" presId="urn:microsoft.com/office/officeart/2005/8/layout/cycle4#1"/>
    <dgm:cxn modelId="{CB9DB5C5-F17A-416F-93B7-9F302EBD69A1}" type="presOf" srcId="{E49DA438-0CD4-47CB-B688-94709E6C966F}" destId="{D7B05800-D050-42E5-A9BD-BB2DB93A1612}" srcOrd="1" destOrd="2" presId="urn:microsoft.com/office/officeart/2005/8/layout/cycle4#1"/>
    <dgm:cxn modelId="{8F1EA9A6-4DA8-4091-A38F-639909809571}" srcId="{CFE4FCB4-CEA0-46D5-8DE9-A37CFF32D02A}" destId="{E9FAE369-C280-43F5-B1F6-2ABC781E029A}" srcOrd="1" destOrd="0" parTransId="{34104773-AF20-494A-A0F9-3448F63DE7C4}" sibTransId="{707BED84-D57E-448D-92CE-0671DCBB4668}"/>
    <dgm:cxn modelId="{9EFB4BCC-B118-4A1B-876F-EED62A2EBB44}" type="presOf" srcId="{E9FAE369-C280-43F5-B1F6-2ABC781E029A}" destId="{A2FC6C3E-0AA7-426C-A0DB-357D4692AC3E}" srcOrd="1" destOrd="1" presId="urn:microsoft.com/office/officeart/2005/8/layout/cycle4#1"/>
    <dgm:cxn modelId="{0F82EB86-51E7-47C3-A905-7F3B51810DBD}" srcId="{CFE4FCB4-CEA0-46D5-8DE9-A37CFF32D02A}" destId="{D1323908-5C48-4CC2-A63E-159D357A8BE7}" srcOrd="2" destOrd="0" parTransId="{541D248F-95D0-4B4C-A9D2-239AE24C4CB6}" sibTransId="{436F6883-8126-4000-974B-1F8169151E1C}"/>
    <dgm:cxn modelId="{730FA04D-2F48-46E2-83DD-5702537183A5}" type="presOf" srcId="{317DCCC0-1645-4B98-88D0-3C0560A61897}" destId="{1E758120-8382-4AC8-B9BD-D57B4503C2B3}" srcOrd="0" destOrd="0" presId="urn:microsoft.com/office/officeart/2005/8/layout/cycle4#1"/>
    <dgm:cxn modelId="{7C381C4F-EDC9-42D1-B6BB-DA9D55A8BF08}" type="presOf" srcId="{D5AD097C-CE8A-4720-832D-5C84070CCA53}" destId="{0FE416D8-BE3E-45C0-8F80-4466ED19A50D}" srcOrd="0" destOrd="0" presId="urn:microsoft.com/office/officeart/2005/8/layout/cycle4#1"/>
    <dgm:cxn modelId="{4C9312A5-176E-4071-819B-E969F035ED77}" type="presOf" srcId="{317DCCC0-1645-4B98-88D0-3C0560A61897}" destId="{D7B05800-D050-42E5-A9BD-BB2DB93A1612}" srcOrd="1" destOrd="0" presId="urn:microsoft.com/office/officeart/2005/8/layout/cycle4#1"/>
    <dgm:cxn modelId="{BFB9190D-0045-4AC0-B7F1-BB2D403FFF92}" type="presOf" srcId="{9D65355B-0758-4FF8-B60B-06E7965C2A1A}" destId="{05023261-5F9C-4F7C-A87A-52E00C7CC77B}" srcOrd="1" destOrd="1" presId="urn:microsoft.com/office/officeart/2005/8/layout/cycle4#1"/>
    <dgm:cxn modelId="{CD912668-21C2-4668-90DB-5302F982CE2C}" type="presOf" srcId="{80EA54E0-8F78-47BA-8CA9-EFCC38B00953}" destId="{6BCF60E7-CF6E-44FE-A04D-018D828583F9}" srcOrd="1" destOrd="2" presId="urn:microsoft.com/office/officeart/2005/8/layout/cycle4#1"/>
    <dgm:cxn modelId="{A3D72829-3242-4502-909C-A490F205CD74}" type="presOf" srcId="{CFE4FCB4-CEA0-46D5-8DE9-A37CFF32D02A}" destId="{A4709382-B53F-45C7-BB56-1754E9C4C64F}" srcOrd="0" destOrd="0" presId="urn:microsoft.com/office/officeart/2005/8/layout/cycle4#1"/>
    <dgm:cxn modelId="{CD6E961A-2237-451C-A963-2DDF258761B4}" type="presOf" srcId="{FD65FBDE-69B7-4637-85C3-D08EFB341730}" destId="{0FE416D8-BE3E-45C0-8F80-4466ED19A50D}" srcOrd="0" destOrd="2" presId="urn:microsoft.com/office/officeart/2005/8/layout/cycle4#1"/>
    <dgm:cxn modelId="{EBA0AF5C-20C9-455C-A83F-21F69C76637B}" type="presOf" srcId="{D1323908-5C48-4CC2-A63E-159D357A8BE7}" destId="{936249A1-AB83-496F-989E-6899E13814B8}" srcOrd="0" destOrd="2" presId="urn:microsoft.com/office/officeart/2005/8/layout/cycle4#1"/>
    <dgm:cxn modelId="{CA233192-E14B-4270-80FF-E5FE2A343D52}" type="presOf" srcId="{FD65FBDE-69B7-4637-85C3-D08EFB341730}" destId="{05023261-5F9C-4F7C-A87A-52E00C7CC77B}" srcOrd="1" destOrd="2" presId="urn:microsoft.com/office/officeart/2005/8/layout/cycle4#1"/>
    <dgm:cxn modelId="{A224062B-B15E-42BF-AA11-92B851650860}" type="presOf" srcId="{D5AD097C-CE8A-4720-832D-5C84070CCA53}" destId="{05023261-5F9C-4F7C-A87A-52E00C7CC77B}" srcOrd="1" destOrd="0" presId="urn:microsoft.com/office/officeart/2005/8/layout/cycle4#1"/>
    <dgm:cxn modelId="{2B5EB205-E54E-4353-A562-9C6922B4598D}" type="presOf" srcId="{8AC7C160-FC99-4733-BAF3-379E6DA3939D}" destId="{9135E5B7-3A77-4A7B-9888-4501A94718CC}" srcOrd="0" destOrd="1" presId="urn:microsoft.com/office/officeart/2005/8/layout/cycle4#1"/>
    <dgm:cxn modelId="{1D4DAF4F-B0CF-43E4-A8F5-D75BE44C7505}" type="presOf" srcId="{1964A8F0-AE02-41E8-A342-2137BC606C1E}" destId="{149A7691-FB78-469D-B8C8-BB2018173521}" srcOrd="0" destOrd="0" presId="urn:microsoft.com/office/officeart/2005/8/layout/cycle4#1"/>
    <dgm:cxn modelId="{38280139-6B28-44BE-A5AA-33DC94E2A428}" srcId="{573A6182-38B7-43A4-9C3D-49C1E44FA502}" destId="{D5AD097C-CE8A-4720-832D-5C84070CCA53}" srcOrd="0" destOrd="0" parTransId="{7B08A7AB-05A7-4F2E-84DA-6A4DAE6B6903}" sibTransId="{A0475FE3-36B7-426B-BC22-06CD79AA0525}"/>
    <dgm:cxn modelId="{80DCD901-858F-4E8B-9295-AD432214E6DF}" srcId="{573A6182-38B7-43A4-9C3D-49C1E44FA502}" destId="{FD65FBDE-69B7-4637-85C3-D08EFB341730}" srcOrd="2" destOrd="0" parTransId="{FC88338E-7009-4AC9-BC46-957917C99FF5}" sibTransId="{9B83837C-5B6D-4451-8A67-3CB46EDA35CC}"/>
    <dgm:cxn modelId="{B9DA4ED5-C268-42D0-893E-C6D31BD11333}" srcId="{1964A8F0-AE02-41E8-A342-2137BC606C1E}" destId="{296112E2-BE8A-4F5D-A46B-1C1CF9C7BE4A}" srcOrd="3" destOrd="0" parTransId="{5007B160-B137-456F-8DD1-66B5139C8EFA}" sibTransId="{2D99E9B0-9954-41B4-8754-1A3E05FD6CD5}"/>
    <dgm:cxn modelId="{510C102A-20AB-43FA-A051-8FCC137D8A9E}" type="presOf" srcId="{80EA54E0-8F78-47BA-8CA9-EFCC38B00953}" destId="{9135E5B7-3A77-4A7B-9888-4501A94718CC}" srcOrd="0" destOrd="2" presId="urn:microsoft.com/office/officeart/2005/8/layout/cycle4#1"/>
    <dgm:cxn modelId="{B068652A-F111-4CFE-8568-AF1844A23E17}" type="presOf" srcId="{9D65355B-0758-4FF8-B60B-06E7965C2A1A}" destId="{0FE416D8-BE3E-45C0-8F80-4466ED19A50D}" srcOrd="0" destOrd="1" presId="urn:microsoft.com/office/officeart/2005/8/layout/cycle4#1"/>
    <dgm:cxn modelId="{2237275E-B84C-42FB-92CE-2538D0E90DB2}" type="presOf" srcId="{7A91E7AB-7D79-4E77-8478-1A7A110F6B04}" destId="{6F07A521-4D53-49A9-ABE6-53F9737A40F0}" srcOrd="0" destOrd="0" presId="urn:microsoft.com/office/officeart/2005/8/layout/cycle4#1"/>
    <dgm:cxn modelId="{D3930BE5-9E29-43A0-9A25-F375D45AEC44}" srcId="{CFE4FCB4-CEA0-46D5-8DE9-A37CFF32D02A}" destId="{4115708F-D3BB-4533-ACE8-9EBE9964D50F}" srcOrd="0" destOrd="0" parTransId="{1DBC02B2-D4C1-4E5C-BDC5-83A242AEF52F}" sibTransId="{6B8DC77F-B408-4121-8C48-4BE32684DCD5}"/>
    <dgm:cxn modelId="{2B0A070A-921D-4BA7-8973-B675A24F4520}" type="presOf" srcId="{BE8579FD-C3A5-48EC-A068-37D74BE4CBBB}" destId="{9135E5B7-3A77-4A7B-9888-4501A94718CC}" srcOrd="0" destOrd="0" presId="urn:microsoft.com/office/officeart/2005/8/layout/cycle4#1"/>
    <dgm:cxn modelId="{C4FEE058-3259-4C8E-AE15-4624F97C47FE}" srcId="{CF5100F7-5703-4B71-8A9D-9E69DA09188E}" destId="{8AC7C160-FC99-4733-BAF3-379E6DA3939D}" srcOrd="1" destOrd="0" parTransId="{454AC474-E0A5-428E-90AB-8DB584A947CE}" sibTransId="{08362562-E999-4430-A4D0-4CBD172BAF87}"/>
    <dgm:cxn modelId="{28A72CBB-16D4-47C0-B7CD-4877FD00B05B}" srcId="{7A91E7AB-7D79-4E77-8478-1A7A110F6B04}" destId="{573A6182-38B7-43A4-9C3D-49C1E44FA502}" srcOrd="1" destOrd="0" parTransId="{D8C58498-A52B-430C-ACF5-32D9EEB30464}" sibTransId="{85216A2D-5C18-4784-8385-2E7E03715836}"/>
    <dgm:cxn modelId="{ED3DFE0C-8293-48B2-B783-1B345F3F0E93}" type="presOf" srcId="{CF5100F7-5703-4B71-8A9D-9E69DA09188E}" destId="{A24E4265-EB0B-4BE8-B3CD-5FE99C2DE8D2}" srcOrd="0" destOrd="0" presId="urn:microsoft.com/office/officeart/2005/8/layout/cycle4#1"/>
    <dgm:cxn modelId="{EF074CFD-471E-4C32-8812-CF8EDEAEFA3E}" type="presParOf" srcId="{6F07A521-4D53-49A9-ABE6-53F9737A40F0}" destId="{EF1B70AF-AFB4-4CAB-ADA9-C7B91D14ED09}" srcOrd="0" destOrd="0" presId="urn:microsoft.com/office/officeart/2005/8/layout/cycle4#1"/>
    <dgm:cxn modelId="{BF395B53-4F42-4C95-9F65-40B4D8D34E09}" type="presParOf" srcId="{EF1B70AF-AFB4-4CAB-ADA9-C7B91D14ED09}" destId="{FB11FDB6-6D28-45E4-9867-930A29816069}" srcOrd="0" destOrd="0" presId="urn:microsoft.com/office/officeart/2005/8/layout/cycle4#1"/>
    <dgm:cxn modelId="{5B311D78-DCA1-489D-8426-BA195000DFF5}" type="presParOf" srcId="{FB11FDB6-6D28-45E4-9867-930A29816069}" destId="{1E758120-8382-4AC8-B9BD-D57B4503C2B3}" srcOrd="0" destOrd="0" presId="urn:microsoft.com/office/officeart/2005/8/layout/cycle4#1"/>
    <dgm:cxn modelId="{60D97A57-4EE7-443A-B26A-051E287EF982}" type="presParOf" srcId="{FB11FDB6-6D28-45E4-9867-930A29816069}" destId="{D7B05800-D050-42E5-A9BD-BB2DB93A1612}" srcOrd="1" destOrd="0" presId="urn:microsoft.com/office/officeart/2005/8/layout/cycle4#1"/>
    <dgm:cxn modelId="{CAFA524E-07D1-463E-B5D8-A4EF561D78C7}" type="presParOf" srcId="{EF1B70AF-AFB4-4CAB-ADA9-C7B91D14ED09}" destId="{DD000429-6537-435F-89B9-51D225E56573}" srcOrd="1" destOrd="0" presId="urn:microsoft.com/office/officeart/2005/8/layout/cycle4#1"/>
    <dgm:cxn modelId="{861BB412-6BB7-4566-AAD7-13E714C28A61}" type="presParOf" srcId="{DD000429-6537-435F-89B9-51D225E56573}" destId="{0FE416D8-BE3E-45C0-8F80-4466ED19A50D}" srcOrd="0" destOrd="0" presId="urn:microsoft.com/office/officeart/2005/8/layout/cycle4#1"/>
    <dgm:cxn modelId="{6EE061DB-7C89-4757-A78E-BB12A24F810D}" type="presParOf" srcId="{DD000429-6537-435F-89B9-51D225E56573}" destId="{05023261-5F9C-4F7C-A87A-52E00C7CC77B}" srcOrd="1" destOrd="0" presId="urn:microsoft.com/office/officeart/2005/8/layout/cycle4#1"/>
    <dgm:cxn modelId="{5005219A-D4EB-465F-B881-D30469260FA1}" type="presParOf" srcId="{EF1B70AF-AFB4-4CAB-ADA9-C7B91D14ED09}" destId="{E6DE256E-6A67-4B37-8AF3-744D447ECD9F}" srcOrd="2" destOrd="0" presId="urn:microsoft.com/office/officeart/2005/8/layout/cycle4#1"/>
    <dgm:cxn modelId="{825AD459-01FC-48BB-8A45-29E37F27450A}" type="presParOf" srcId="{E6DE256E-6A67-4B37-8AF3-744D447ECD9F}" destId="{936249A1-AB83-496F-989E-6899E13814B8}" srcOrd="0" destOrd="0" presId="urn:microsoft.com/office/officeart/2005/8/layout/cycle4#1"/>
    <dgm:cxn modelId="{E4B8C80C-0F4C-497B-9011-16DC81DB6999}" type="presParOf" srcId="{E6DE256E-6A67-4B37-8AF3-744D447ECD9F}" destId="{A2FC6C3E-0AA7-426C-A0DB-357D4692AC3E}" srcOrd="1" destOrd="0" presId="urn:microsoft.com/office/officeart/2005/8/layout/cycle4#1"/>
    <dgm:cxn modelId="{DCEC48B8-FDAA-440C-8E5C-9C2E04285EAF}" type="presParOf" srcId="{EF1B70AF-AFB4-4CAB-ADA9-C7B91D14ED09}" destId="{0AD8015A-AD04-47AC-B757-F093CDAA09BD}" srcOrd="3" destOrd="0" presId="urn:microsoft.com/office/officeart/2005/8/layout/cycle4#1"/>
    <dgm:cxn modelId="{F0289099-8F28-4A0C-8878-1707940FA5CD}" type="presParOf" srcId="{0AD8015A-AD04-47AC-B757-F093CDAA09BD}" destId="{9135E5B7-3A77-4A7B-9888-4501A94718CC}" srcOrd="0" destOrd="0" presId="urn:microsoft.com/office/officeart/2005/8/layout/cycle4#1"/>
    <dgm:cxn modelId="{3814A294-8A39-49B2-A364-08A2052EC2A5}" type="presParOf" srcId="{0AD8015A-AD04-47AC-B757-F093CDAA09BD}" destId="{6BCF60E7-CF6E-44FE-A04D-018D828583F9}" srcOrd="1" destOrd="0" presId="urn:microsoft.com/office/officeart/2005/8/layout/cycle4#1"/>
    <dgm:cxn modelId="{0D85983E-0E5F-4702-8A7E-32FA8774B451}" type="presParOf" srcId="{EF1B70AF-AFB4-4CAB-ADA9-C7B91D14ED09}" destId="{3A5BE82A-45A7-4C7E-BBF7-B8DC32B62CBC}" srcOrd="4" destOrd="0" presId="urn:microsoft.com/office/officeart/2005/8/layout/cycle4#1"/>
    <dgm:cxn modelId="{B050BEE2-E2EA-47F9-9BA9-63396C510F4E}" type="presParOf" srcId="{6F07A521-4D53-49A9-ABE6-53F9737A40F0}" destId="{EB5EB3B0-5D95-4B68-A6F7-1398C4D896EA}" srcOrd="1" destOrd="0" presId="urn:microsoft.com/office/officeart/2005/8/layout/cycle4#1"/>
    <dgm:cxn modelId="{A1833120-226D-49FE-B0B0-C901913A9B25}" type="presParOf" srcId="{EB5EB3B0-5D95-4B68-A6F7-1398C4D896EA}" destId="{149A7691-FB78-469D-B8C8-BB2018173521}" srcOrd="0" destOrd="0" presId="urn:microsoft.com/office/officeart/2005/8/layout/cycle4#1"/>
    <dgm:cxn modelId="{F3BEF953-9DD5-48D8-BCCF-F21EECA4D3EA}" type="presParOf" srcId="{EB5EB3B0-5D95-4B68-A6F7-1398C4D896EA}" destId="{4518A3B3-0C72-420E-8D5F-3D8287555F77}" srcOrd="1" destOrd="0" presId="urn:microsoft.com/office/officeart/2005/8/layout/cycle4#1"/>
    <dgm:cxn modelId="{EDA27C8F-E006-45AB-834E-0A408E592DDF}" type="presParOf" srcId="{EB5EB3B0-5D95-4B68-A6F7-1398C4D896EA}" destId="{A4709382-B53F-45C7-BB56-1754E9C4C64F}" srcOrd="2" destOrd="0" presId="urn:microsoft.com/office/officeart/2005/8/layout/cycle4#1"/>
    <dgm:cxn modelId="{03DA86A8-320B-4B3D-864E-6F7A16593521}" type="presParOf" srcId="{EB5EB3B0-5D95-4B68-A6F7-1398C4D896EA}" destId="{A24E4265-EB0B-4BE8-B3CD-5FE99C2DE8D2}" srcOrd="3" destOrd="0" presId="urn:microsoft.com/office/officeart/2005/8/layout/cycle4#1"/>
    <dgm:cxn modelId="{36F6EEC9-20AB-41A5-9011-E7921F19B82D}" type="presParOf" srcId="{EB5EB3B0-5D95-4B68-A6F7-1398C4D896EA}" destId="{B3B9A785-5950-41C3-B9EE-178C982AF01E}" srcOrd="4" destOrd="0" presId="urn:microsoft.com/office/officeart/2005/8/layout/cycle4#1"/>
    <dgm:cxn modelId="{2135A400-38C4-4B35-BE3C-1C3B38A26569}" type="presParOf" srcId="{6F07A521-4D53-49A9-ABE6-53F9737A40F0}" destId="{85AD73D0-A2BE-4472-A262-B841C5205A9B}" srcOrd="2" destOrd="0" presId="urn:microsoft.com/office/officeart/2005/8/layout/cycle4#1"/>
    <dgm:cxn modelId="{BCF3D904-1995-408B-8725-FD483F383A2F}" type="presParOf" srcId="{6F07A521-4D53-49A9-ABE6-53F9737A40F0}" destId="{FF9844A6-E721-479B-B575-350945AA3517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3982D4-C2B4-044A-9B83-25804CEC8D90}">
      <dsp:nvSpPr>
        <dsp:cNvPr id="0" name=""/>
        <dsp:cNvSpPr/>
      </dsp:nvSpPr>
      <dsp:spPr>
        <a:xfrm>
          <a:off x="1240654" y="0"/>
          <a:ext cx="4962616" cy="4962616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EF0905-EE7B-CE4D-942F-CD564A331529}">
      <dsp:nvSpPr>
        <dsp:cNvPr id="0" name=""/>
        <dsp:cNvSpPr/>
      </dsp:nvSpPr>
      <dsp:spPr>
        <a:xfrm>
          <a:off x="1563224" y="322570"/>
          <a:ext cx="1985046" cy="198504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Υπάρχουν ευκαιρίες για μετασχηματισμό ή  παράπλευρη διαφοροποίηση;</a:t>
          </a:r>
          <a:endParaRPr lang="en-US" sz="1800" kern="1200" dirty="0"/>
        </a:p>
      </dsp:txBody>
      <dsp:txXfrm>
        <a:off x="1563224" y="322570"/>
        <a:ext cx="1985046" cy="1985046"/>
      </dsp:txXfrm>
    </dsp:sp>
    <dsp:sp modelId="{DF013389-CC7B-3C4A-9A21-D86E67E89BC8}">
      <dsp:nvSpPr>
        <dsp:cNvPr id="0" name=""/>
        <dsp:cNvSpPr/>
      </dsp:nvSpPr>
      <dsp:spPr>
        <a:xfrm>
          <a:off x="3895654" y="322570"/>
          <a:ext cx="1985046" cy="1985046"/>
        </a:xfrm>
        <a:prstGeom prst="roundRect">
          <a:avLst/>
        </a:prstGeom>
        <a:gradFill rotWithShape="0">
          <a:gsLst>
            <a:gs pos="0">
              <a:schemeClr val="accent2">
                <a:hueOff val="635930"/>
                <a:satOff val="-14509"/>
                <a:lumOff val="536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635930"/>
                <a:satOff val="-14509"/>
                <a:lumOff val="536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Πυρήνας περιφερειακής εξειδίκευσης</a:t>
          </a:r>
          <a:endParaRPr lang="en-US" sz="1800" kern="1200" dirty="0"/>
        </a:p>
      </dsp:txBody>
      <dsp:txXfrm>
        <a:off x="3895654" y="322570"/>
        <a:ext cx="1985046" cy="1985046"/>
      </dsp:txXfrm>
    </dsp:sp>
    <dsp:sp modelId="{9A2BAA94-C746-454F-86BF-4033407D019F}">
      <dsp:nvSpPr>
        <dsp:cNvPr id="0" name=""/>
        <dsp:cNvSpPr/>
      </dsp:nvSpPr>
      <dsp:spPr>
        <a:xfrm>
          <a:off x="1563224" y="2655000"/>
          <a:ext cx="1985046" cy="1985046"/>
        </a:xfrm>
        <a:prstGeom prst="roundRect">
          <a:avLst/>
        </a:prstGeom>
        <a:gradFill rotWithShape="0">
          <a:gsLst>
            <a:gs pos="0">
              <a:schemeClr val="accent2">
                <a:hueOff val="1271860"/>
                <a:satOff val="-29019"/>
                <a:lumOff val="1071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1271860"/>
                <a:satOff val="-29019"/>
                <a:lumOff val="1071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Χαμηλή Προτεραιότητα</a:t>
          </a:r>
          <a:endParaRPr lang="en-US" sz="1800" kern="1200" dirty="0"/>
        </a:p>
      </dsp:txBody>
      <dsp:txXfrm>
        <a:off x="1563224" y="2655000"/>
        <a:ext cx="1985046" cy="1985046"/>
      </dsp:txXfrm>
    </dsp:sp>
    <dsp:sp modelId="{F80FF34D-DE26-D640-BC51-D61AC7F7559A}">
      <dsp:nvSpPr>
        <dsp:cNvPr id="0" name=""/>
        <dsp:cNvSpPr/>
      </dsp:nvSpPr>
      <dsp:spPr>
        <a:xfrm>
          <a:off x="3895654" y="2655000"/>
          <a:ext cx="1985046" cy="1985046"/>
        </a:xfrm>
        <a:prstGeom prst="roundRect">
          <a:avLst/>
        </a:prstGeom>
        <a:gradFill rotWithShape="0">
          <a:gsLst>
            <a:gs pos="0">
              <a:schemeClr val="accent2">
                <a:hueOff val="1907790"/>
                <a:satOff val="-43528"/>
                <a:lumOff val="1607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1907790"/>
                <a:satOff val="-43528"/>
                <a:lumOff val="1607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Μπορεί να είναι αναδυόμενη δραστηριότητα;</a:t>
          </a:r>
          <a:endParaRPr lang="en-US" sz="1800" kern="1200" dirty="0"/>
        </a:p>
      </dsp:txBody>
      <dsp:txXfrm>
        <a:off x="3895654" y="2655000"/>
        <a:ext cx="1985046" cy="198504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3982D4-C2B4-044A-9B83-25804CEC8D90}">
      <dsp:nvSpPr>
        <dsp:cNvPr id="0" name=""/>
        <dsp:cNvSpPr/>
      </dsp:nvSpPr>
      <dsp:spPr>
        <a:xfrm>
          <a:off x="611768" y="0"/>
          <a:ext cx="2399901" cy="2399901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EF0905-EE7B-CE4D-942F-CD564A331529}">
      <dsp:nvSpPr>
        <dsp:cNvPr id="0" name=""/>
        <dsp:cNvSpPr/>
      </dsp:nvSpPr>
      <dsp:spPr>
        <a:xfrm>
          <a:off x="767762" y="155993"/>
          <a:ext cx="959960" cy="959960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Υπάρχουν ευκαιρίες για μετασχηματισμό ή  παράπλευρη διαφοροποίηση;</a:t>
          </a:r>
          <a:endParaRPr lang="en-US" sz="800" kern="1200" dirty="0"/>
        </a:p>
      </dsp:txBody>
      <dsp:txXfrm>
        <a:off x="767762" y="155993"/>
        <a:ext cx="959960" cy="959960"/>
      </dsp:txXfrm>
    </dsp:sp>
    <dsp:sp modelId="{DF013389-CC7B-3C4A-9A21-D86E67E89BC8}">
      <dsp:nvSpPr>
        <dsp:cNvPr id="0" name=""/>
        <dsp:cNvSpPr/>
      </dsp:nvSpPr>
      <dsp:spPr>
        <a:xfrm>
          <a:off x="1895715" y="155993"/>
          <a:ext cx="959960" cy="959960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3516"/>
                <a:satOff val="-97"/>
                <a:lumOff val="7726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shade val="80000"/>
                <a:hueOff val="3516"/>
                <a:satOff val="-97"/>
                <a:lumOff val="772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Πυρήνας περιφερειακής εξειδίκευσης</a:t>
          </a:r>
          <a:endParaRPr lang="en-US" sz="800" kern="1200" dirty="0"/>
        </a:p>
      </dsp:txBody>
      <dsp:txXfrm>
        <a:off x="1895715" y="155993"/>
        <a:ext cx="959960" cy="959960"/>
      </dsp:txXfrm>
    </dsp:sp>
    <dsp:sp modelId="{9A2BAA94-C746-454F-86BF-4033407D019F}">
      <dsp:nvSpPr>
        <dsp:cNvPr id="0" name=""/>
        <dsp:cNvSpPr/>
      </dsp:nvSpPr>
      <dsp:spPr>
        <a:xfrm>
          <a:off x="767762" y="1283947"/>
          <a:ext cx="959960" cy="959960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7031"/>
                <a:satOff val="-194"/>
                <a:lumOff val="1545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shade val="80000"/>
                <a:hueOff val="7031"/>
                <a:satOff val="-194"/>
                <a:lumOff val="1545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Χαμηλή Προτεραιότητα</a:t>
          </a:r>
          <a:endParaRPr lang="en-US" sz="800" kern="1200" dirty="0"/>
        </a:p>
      </dsp:txBody>
      <dsp:txXfrm>
        <a:off x="767762" y="1283947"/>
        <a:ext cx="959960" cy="959960"/>
      </dsp:txXfrm>
    </dsp:sp>
    <dsp:sp modelId="{F80FF34D-DE26-D640-BC51-D61AC7F7559A}">
      <dsp:nvSpPr>
        <dsp:cNvPr id="0" name=""/>
        <dsp:cNvSpPr/>
      </dsp:nvSpPr>
      <dsp:spPr>
        <a:xfrm>
          <a:off x="1895715" y="1283947"/>
          <a:ext cx="959960" cy="959960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10547"/>
                <a:satOff val="-291"/>
                <a:lumOff val="2317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shade val="80000"/>
                <a:hueOff val="10547"/>
                <a:satOff val="-291"/>
                <a:lumOff val="2317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Μπορεί να είναι αναδυόμενη δραστηριότητα;</a:t>
          </a:r>
          <a:endParaRPr lang="en-US" sz="800" kern="1200" dirty="0"/>
        </a:p>
      </dsp:txBody>
      <dsp:txXfrm>
        <a:off x="1895715" y="1283947"/>
        <a:ext cx="959960" cy="9599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3982D4-C2B4-044A-9B83-25804CEC8D90}">
      <dsp:nvSpPr>
        <dsp:cNvPr id="0" name=""/>
        <dsp:cNvSpPr/>
      </dsp:nvSpPr>
      <dsp:spPr>
        <a:xfrm>
          <a:off x="611768" y="0"/>
          <a:ext cx="2399901" cy="2399901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EF0905-EE7B-CE4D-942F-CD564A331529}">
      <dsp:nvSpPr>
        <dsp:cNvPr id="0" name=""/>
        <dsp:cNvSpPr/>
      </dsp:nvSpPr>
      <dsp:spPr>
        <a:xfrm>
          <a:off x="767762" y="155993"/>
          <a:ext cx="959960" cy="95996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Υπάρχουν ευκαιρίες για μετασχηματισμό ή  παράπλευρη διαφοροποίηση;</a:t>
          </a:r>
          <a:endParaRPr lang="en-US" sz="800" kern="1200" dirty="0"/>
        </a:p>
      </dsp:txBody>
      <dsp:txXfrm>
        <a:off x="767762" y="155993"/>
        <a:ext cx="959960" cy="959960"/>
      </dsp:txXfrm>
    </dsp:sp>
    <dsp:sp modelId="{DF013389-CC7B-3C4A-9A21-D86E67E89BC8}">
      <dsp:nvSpPr>
        <dsp:cNvPr id="0" name=""/>
        <dsp:cNvSpPr/>
      </dsp:nvSpPr>
      <dsp:spPr>
        <a:xfrm>
          <a:off x="1895715" y="155993"/>
          <a:ext cx="959960" cy="95996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79340"/>
                <a:satOff val="-14280"/>
                <a:lumOff val="1153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79340"/>
                <a:satOff val="-14280"/>
                <a:lumOff val="1153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Πυρήνας περιφερειακής εξειδίκευσης</a:t>
          </a:r>
          <a:endParaRPr lang="en-US" sz="800" kern="1200" dirty="0"/>
        </a:p>
      </dsp:txBody>
      <dsp:txXfrm>
        <a:off x="1895715" y="155993"/>
        <a:ext cx="959960" cy="959960"/>
      </dsp:txXfrm>
    </dsp:sp>
    <dsp:sp modelId="{9A2BAA94-C746-454F-86BF-4033407D019F}">
      <dsp:nvSpPr>
        <dsp:cNvPr id="0" name=""/>
        <dsp:cNvSpPr/>
      </dsp:nvSpPr>
      <dsp:spPr>
        <a:xfrm>
          <a:off x="767762" y="1283947"/>
          <a:ext cx="959960" cy="95996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58679"/>
                <a:satOff val="-28560"/>
                <a:lumOff val="2306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58679"/>
                <a:satOff val="-28560"/>
                <a:lumOff val="2306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Χαμηλή Προτεραιότητα</a:t>
          </a:r>
          <a:endParaRPr lang="en-US" sz="800" kern="1200" dirty="0"/>
        </a:p>
      </dsp:txBody>
      <dsp:txXfrm>
        <a:off x="767762" y="1283947"/>
        <a:ext cx="959960" cy="959960"/>
      </dsp:txXfrm>
    </dsp:sp>
    <dsp:sp modelId="{F80FF34D-DE26-D640-BC51-D61AC7F7559A}">
      <dsp:nvSpPr>
        <dsp:cNvPr id="0" name=""/>
        <dsp:cNvSpPr/>
      </dsp:nvSpPr>
      <dsp:spPr>
        <a:xfrm>
          <a:off x="1895715" y="1283947"/>
          <a:ext cx="959960" cy="95996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238019"/>
                <a:satOff val="-42840"/>
                <a:lumOff val="3459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38019"/>
                <a:satOff val="-42840"/>
                <a:lumOff val="3459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Μπορεί να είναι αναδυόμενη δραστηριότητα;</a:t>
          </a:r>
          <a:endParaRPr lang="en-US" sz="800" kern="1200" dirty="0"/>
        </a:p>
      </dsp:txBody>
      <dsp:txXfrm>
        <a:off x="1895715" y="1283947"/>
        <a:ext cx="959960" cy="9599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3982D4-C2B4-044A-9B83-25804CEC8D90}">
      <dsp:nvSpPr>
        <dsp:cNvPr id="0" name=""/>
        <dsp:cNvSpPr/>
      </dsp:nvSpPr>
      <dsp:spPr>
        <a:xfrm>
          <a:off x="611768" y="0"/>
          <a:ext cx="2399901" cy="2399901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EF0905-EE7B-CE4D-942F-CD564A331529}">
      <dsp:nvSpPr>
        <dsp:cNvPr id="0" name=""/>
        <dsp:cNvSpPr/>
      </dsp:nvSpPr>
      <dsp:spPr>
        <a:xfrm>
          <a:off x="767762" y="155993"/>
          <a:ext cx="959960" cy="95996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Υπάρχουν ευκαιρίες για μετασχηματισμό ή  παράπλευρη διαφοροποίηση;</a:t>
          </a:r>
          <a:endParaRPr lang="en-US" sz="800" kern="1200" dirty="0"/>
        </a:p>
      </dsp:txBody>
      <dsp:txXfrm>
        <a:off x="767762" y="155993"/>
        <a:ext cx="959960" cy="959960"/>
      </dsp:txXfrm>
    </dsp:sp>
    <dsp:sp modelId="{DF013389-CC7B-3C4A-9A21-D86E67E89BC8}">
      <dsp:nvSpPr>
        <dsp:cNvPr id="0" name=""/>
        <dsp:cNvSpPr/>
      </dsp:nvSpPr>
      <dsp:spPr>
        <a:xfrm>
          <a:off x="1895715" y="155993"/>
          <a:ext cx="959960" cy="95996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46296"/>
                <a:satOff val="-940"/>
                <a:lumOff val="811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-46296"/>
                <a:satOff val="-940"/>
                <a:lumOff val="811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Πυρήνας περιφερειακής εξειδίκευσης</a:t>
          </a:r>
          <a:endParaRPr lang="en-US" sz="800" kern="1200" dirty="0"/>
        </a:p>
      </dsp:txBody>
      <dsp:txXfrm>
        <a:off x="1895715" y="155993"/>
        <a:ext cx="959960" cy="959960"/>
      </dsp:txXfrm>
    </dsp:sp>
    <dsp:sp modelId="{9A2BAA94-C746-454F-86BF-4033407D019F}">
      <dsp:nvSpPr>
        <dsp:cNvPr id="0" name=""/>
        <dsp:cNvSpPr/>
      </dsp:nvSpPr>
      <dsp:spPr>
        <a:xfrm>
          <a:off x="767762" y="1283947"/>
          <a:ext cx="959960" cy="95996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92593"/>
                <a:satOff val="-1880"/>
                <a:lumOff val="1623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-92593"/>
                <a:satOff val="-1880"/>
                <a:lumOff val="1623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Χαμηλή Προτεραιότητα</a:t>
          </a:r>
          <a:endParaRPr lang="en-US" sz="800" kern="1200" dirty="0"/>
        </a:p>
      </dsp:txBody>
      <dsp:txXfrm>
        <a:off x="767762" y="1283947"/>
        <a:ext cx="959960" cy="959960"/>
      </dsp:txXfrm>
    </dsp:sp>
    <dsp:sp modelId="{F80FF34D-DE26-D640-BC51-D61AC7F7559A}">
      <dsp:nvSpPr>
        <dsp:cNvPr id="0" name=""/>
        <dsp:cNvSpPr/>
      </dsp:nvSpPr>
      <dsp:spPr>
        <a:xfrm>
          <a:off x="1895715" y="1283947"/>
          <a:ext cx="959960" cy="95996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138889"/>
                <a:satOff val="-2820"/>
                <a:lumOff val="2435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-138889"/>
                <a:satOff val="-2820"/>
                <a:lumOff val="2435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Μπορεί να είναι αναδυόμενη δραστηριότητα;</a:t>
          </a:r>
          <a:endParaRPr lang="en-US" sz="800" kern="1200" dirty="0"/>
        </a:p>
      </dsp:txBody>
      <dsp:txXfrm>
        <a:off x="1895715" y="1283947"/>
        <a:ext cx="959960" cy="9599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3982D4-C2B4-044A-9B83-25804CEC8D90}">
      <dsp:nvSpPr>
        <dsp:cNvPr id="0" name=""/>
        <dsp:cNvSpPr/>
      </dsp:nvSpPr>
      <dsp:spPr>
        <a:xfrm>
          <a:off x="611768" y="0"/>
          <a:ext cx="2399901" cy="2399901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EF0905-EE7B-CE4D-942F-CD564A331529}">
      <dsp:nvSpPr>
        <dsp:cNvPr id="0" name=""/>
        <dsp:cNvSpPr/>
      </dsp:nvSpPr>
      <dsp:spPr>
        <a:xfrm>
          <a:off x="767762" y="155993"/>
          <a:ext cx="959960" cy="9599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Υπάρχουν ευκαιρίες για μετασχηματισμό ή  παράπλευρη διαφοροποίηση;</a:t>
          </a:r>
          <a:endParaRPr lang="en-US" sz="800" kern="1200" dirty="0"/>
        </a:p>
      </dsp:txBody>
      <dsp:txXfrm>
        <a:off x="767762" y="155993"/>
        <a:ext cx="959960" cy="959960"/>
      </dsp:txXfrm>
    </dsp:sp>
    <dsp:sp modelId="{DF013389-CC7B-3C4A-9A21-D86E67E89BC8}">
      <dsp:nvSpPr>
        <dsp:cNvPr id="0" name=""/>
        <dsp:cNvSpPr/>
      </dsp:nvSpPr>
      <dsp:spPr>
        <a:xfrm>
          <a:off x="1895715" y="155993"/>
          <a:ext cx="959960" cy="9599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Πυρήνας περιφερειακής εξειδίκευσης</a:t>
          </a:r>
          <a:endParaRPr lang="en-US" sz="800" kern="1200" dirty="0"/>
        </a:p>
      </dsp:txBody>
      <dsp:txXfrm>
        <a:off x="1895715" y="155993"/>
        <a:ext cx="959960" cy="959960"/>
      </dsp:txXfrm>
    </dsp:sp>
    <dsp:sp modelId="{9A2BAA94-C746-454F-86BF-4033407D019F}">
      <dsp:nvSpPr>
        <dsp:cNvPr id="0" name=""/>
        <dsp:cNvSpPr/>
      </dsp:nvSpPr>
      <dsp:spPr>
        <a:xfrm>
          <a:off x="767762" y="1283947"/>
          <a:ext cx="959960" cy="9599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Χαμηλή Προτεραιότητα</a:t>
          </a:r>
          <a:endParaRPr lang="en-US" sz="800" kern="1200" dirty="0"/>
        </a:p>
      </dsp:txBody>
      <dsp:txXfrm>
        <a:off x="767762" y="1283947"/>
        <a:ext cx="959960" cy="959960"/>
      </dsp:txXfrm>
    </dsp:sp>
    <dsp:sp modelId="{F80FF34D-DE26-D640-BC51-D61AC7F7559A}">
      <dsp:nvSpPr>
        <dsp:cNvPr id="0" name=""/>
        <dsp:cNvSpPr/>
      </dsp:nvSpPr>
      <dsp:spPr>
        <a:xfrm>
          <a:off x="1895715" y="1283947"/>
          <a:ext cx="959960" cy="9599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800" kern="1200" dirty="0" smtClean="0"/>
            <a:t>Μπορεί να είναι αναδυόμενη δραστηριότητα;</a:t>
          </a:r>
          <a:endParaRPr lang="en-US" sz="800" kern="1200" dirty="0"/>
        </a:p>
      </dsp:txBody>
      <dsp:txXfrm>
        <a:off x="1895715" y="1283947"/>
        <a:ext cx="959960" cy="95996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6249A1-AB83-496F-989E-6899E13814B8}">
      <dsp:nvSpPr>
        <dsp:cNvPr id="0" name=""/>
        <dsp:cNvSpPr/>
      </dsp:nvSpPr>
      <dsp:spPr>
        <a:xfrm>
          <a:off x="4512941" y="2245956"/>
          <a:ext cx="3728803" cy="17840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3615358"/>
              <a:satOff val="-15991"/>
              <a:lumOff val="61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Ενδιάμεσοι φορείς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Γραφεία Διασύνδεσης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Διαχείριση Γνώσης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«Χρήσιμοι» ερευνητές στις επιχειρήσεις</a:t>
          </a:r>
          <a:endParaRPr lang="el-GR" sz="1200" kern="1200" dirty="0"/>
        </a:p>
      </dsp:txBody>
      <dsp:txXfrm>
        <a:off x="5631582" y="2691973"/>
        <a:ext cx="2610162" cy="1338051"/>
      </dsp:txXfrm>
    </dsp:sp>
    <dsp:sp modelId="{9135E5B7-3A77-4A7B-9888-4501A94718CC}">
      <dsp:nvSpPr>
        <dsp:cNvPr id="0" name=""/>
        <dsp:cNvSpPr/>
      </dsp:nvSpPr>
      <dsp:spPr>
        <a:xfrm>
          <a:off x="0" y="2119515"/>
          <a:ext cx="3757978" cy="19231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0423036"/>
              <a:satOff val="-23986"/>
              <a:lumOff val="9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Ευνοϊκό επιχειρηματικό περιβάλλον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Υποστήριξη εξαγωγικής προσπάθειας, γνώση των αγορών που μας ενδιαφέρουν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Εξωστρέφεια</a:t>
          </a:r>
          <a:endParaRPr lang="el-GR" sz="1200" kern="1200" dirty="0"/>
        </a:p>
      </dsp:txBody>
      <dsp:txXfrm>
        <a:off x="0" y="2600294"/>
        <a:ext cx="2630584" cy="1442338"/>
      </dsp:txXfrm>
    </dsp:sp>
    <dsp:sp modelId="{0FE416D8-BE3E-45C0-8F80-4466ED19A50D}">
      <dsp:nvSpPr>
        <dsp:cNvPr id="0" name=""/>
        <dsp:cNvSpPr/>
      </dsp:nvSpPr>
      <dsp:spPr>
        <a:xfrm>
          <a:off x="4508956" y="-80442"/>
          <a:ext cx="3732788" cy="19653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6807679"/>
              <a:satOff val="-7995"/>
              <a:lumOff val="30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Σύνδεση της Ε&amp;Α με την αγορά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Διάχυση υφιστάμενης γνώσης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Δαπάνες Ε&amp;Α επιχειρήσεων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Εμπορική αξιοποίηση δικαιωμάτων πνευματικής ιδιοκτησίας</a:t>
          </a:r>
          <a:endParaRPr lang="el-GR" sz="1200" kern="1200" dirty="0"/>
        </a:p>
      </dsp:txBody>
      <dsp:txXfrm>
        <a:off x="5628793" y="-80442"/>
        <a:ext cx="2612951" cy="1474033"/>
      </dsp:txXfrm>
    </dsp:sp>
    <dsp:sp modelId="{1E758120-8382-4AC8-B9BD-D57B4503C2B3}">
      <dsp:nvSpPr>
        <dsp:cNvPr id="0" name=""/>
        <dsp:cNvSpPr/>
      </dsp:nvSpPr>
      <dsp:spPr>
        <a:xfrm>
          <a:off x="0" y="-75351"/>
          <a:ext cx="3738895" cy="19522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Ποιοτική τριτοβάθμια εκπαίδευση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Δια Βίου Μάθηση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Επιχειρηματικό πνεύμα</a:t>
          </a:r>
          <a:endParaRPr lang="el-G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kern="1200" dirty="0" smtClean="0"/>
            <a:t>Δεξιότητες προσωπικού επιχειρήσεων</a:t>
          </a:r>
          <a:endParaRPr lang="el-GR" sz="1200" kern="1200" dirty="0"/>
        </a:p>
      </dsp:txBody>
      <dsp:txXfrm>
        <a:off x="0" y="-75351"/>
        <a:ext cx="2617226" cy="1464217"/>
      </dsp:txXfrm>
    </dsp:sp>
    <dsp:sp modelId="{149A7691-FB78-469D-B8C8-BB2018173521}">
      <dsp:nvSpPr>
        <dsp:cNvPr id="0" name=""/>
        <dsp:cNvSpPr/>
      </dsp:nvSpPr>
      <dsp:spPr>
        <a:xfrm>
          <a:off x="2325200" y="236328"/>
          <a:ext cx="1755137" cy="1755137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500" kern="1200" dirty="0" smtClean="0"/>
            <a:t>Ανθρώπινοι Πόροι</a:t>
          </a:r>
          <a:endParaRPr lang="el-GR" sz="1500" kern="1200" dirty="0"/>
        </a:p>
      </dsp:txBody>
      <dsp:txXfrm>
        <a:off x="2325200" y="236328"/>
        <a:ext cx="1755137" cy="1755137"/>
      </dsp:txXfrm>
    </dsp:sp>
    <dsp:sp modelId="{4518A3B3-0C72-420E-8D5F-3D8287555F77}">
      <dsp:nvSpPr>
        <dsp:cNvPr id="0" name=""/>
        <dsp:cNvSpPr/>
      </dsp:nvSpPr>
      <dsp:spPr>
        <a:xfrm rot="5400000">
          <a:off x="4161406" y="236328"/>
          <a:ext cx="1755137" cy="1755137"/>
        </a:xfrm>
        <a:prstGeom prst="pieWedge">
          <a:avLst/>
        </a:prstGeom>
        <a:solidFill>
          <a:schemeClr val="accent4">
            <a:hueOff val="6807679"/>
            <a:satOff val="-7995"/>
            <a:lumOff val="30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500" kern="1200" dirty="0" smtClean="0"/>
            <a:t>Γνώσεις</a:t>
          </a:r>
          <a:endParaRPr lang="el-GR" sz="1500" kern="1200" dirty="0"/>
        </a:p>
      </dsp:txBody>
      <dsp:txXfrm rot="5400000">
        <a:off x="4161406" y="236328"/>
        <a:ext cx="1755137" cy="1755137"/>
      </dsp:txXfrm>
    </dsp:sp>
    <dsp:sp modelId="{A4709382-B53F-45C7-BB56-1754E9C4C64F}">
      <dsp:nvSpPr>
        <dsp:cNvPr id="0" name=""/>
        <dsp:cNvSpPr/>
      </dsp:nvSpPr>
      <dsp:spPr>
        <a:xfrm rot="10800000">
          <a:off x="4161406" y="2072534"/>
          <a:ext cx="1755137" cy="1755137"/>
        </a:xfrm>
        <a:prstGeom prst="pieWedge">
          <a:avLst/>
        </a:prstGeom>
        <a:solidFill>
          <a:schemeClr val="accent4">
            <a:hueOff val="13615358"/>
            <a:satOff val="-15991"/>
            <a:lumOff val="6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500" kern="1200" dirty="0" smtClean="0"/>
            <a:t>Δικτύωση</a:t>
          </a:r>
          <a:endParaRPr lang="el-GR" sz="1500" kern="1200" dirty="0"/>
        </a:p>
      </dsp:txBody>
      <dsp:txXfrm rot="10800000">
        <a:off x="4161406" y="2072534"/>
        <a:ext cx="1755137" cy="1755137"/>
      </dsp:txXfrm>
    </dsp:sp>
    <dsp:sp modelId="{A24E4265-EB0B-4BE8-B3CD-5FE99C2DE8D2}">
      <dsp:nvSpPr>
        <dsp:cNvPr id="0" name=""/>
        <dsp:cNvSpPr/>
      </dsp:nvSpPr>
      <dsp:spPr>
        <a:xfrm rot="16200000">
          <a:off x="2325200" y="2072534"/>
          <a:ext cx="1755137" cy="1755137"/>
        </a:xfrm>
        <a:prstGeom prst="pieWedge">
          <a:avLst/>
        </a:prstGeom>
        <a:solidFill>
          <a:schemeClr val="accent4">
            <a:hueOff val="20423036"/>
            <a:satOff val="-23986"/>
            <a:lumOff val="92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500" kern="1200" dirty="0" smtClean="0"/>
            <a:t>Αγορές</a:t>
          </a:r>
          <a:endParaRPr lang="el-GR" sz="1500" kern="1200" dirty="0"/>
        </a:p>
      </dsp:txBody>
      <dsp:txXfrm rot="16200000">
        <a:off x="2325200" y="2072534"/>
        <a:ext cx="1755137" cy="1755137"/>
      </dsp:txXfrm>
    </dsp:sp>
    <dsp:sp modelId="{85AD73D0-A2BE-4472-A262-B841C5205A9B}">
      <dsp:nvSpPr>
        <dsp:cNvPr id="0" name=""/>
        <dsp:cNvSpPr/>
      </dsp:nvSpPr>
      <dsp:spPr>
        <a:xfrm>
          <a:off x="3817878" y="1667190"/>
          <a:ext cx="605988" cy="526946"/>
        </a:xfrm>
        <a:prstGeom prst="circular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844A6-E721-479B-B575-350945AA3517}">
      <dsp:nvSpPr>
        <dsp:cNvPr id="0" name=""/>
        <dsp:cNvSpPr/>
      </dsp:nvSpPr>
      <dsp:spPr>
        <a:xfrm rot="10800000">
          <a:off x="3817878" y="1869862"/>
          <a:ext cx="605988" cy="526946"/>
        </a:xfrm>
        <a:prstGeom prst="circular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D6526-40D1-5A41-B6EC-00F9EF3F4D5D}" type="datetime1">
              <a:rPr lang="en-US" smtClean="0"/>
              <a:pPr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50D09-A956-4628-9C22-A635A66E0D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3997636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2E179-4090-F744-8C39-383EAA0216B8}" type="datetime1">
              <a:rPr lang="en-US" smtClean="0"/>
              <a:pPr/>
              <a:t>4/7/2014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78239-75B0-4497-A8C7-4EC28925BE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7342606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8239-75B0-4497-A8C7-4EC28925BE7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20 Ιαν 2014</a:t>
            </a:r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20 Ιαν 2014</a:t>
            </a:r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20 Ιαν 2014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0638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5"/>
                </a:solidFill>
              </a:defRPr>
            </a:lvl1pPr>
          </a:lstStyle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1093" y="6356350"/>
            <a:ext cx="5032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9B2D1F"/>
                </a:solidFill>
              </a:defRPr>
            </a:lvl1pPr>
          </a:lstStyle>
          <a:p>
            <a:r>
              <a:rPr lang="en-US" smtClean="0"/>
              <a:t>Εισήγηση προς το ΠΣΚΕ Ανατολικής Μακεδονίας - Θράκης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fld id="{60C7D3D3-C0E4-FE46-A451-E04B5083FD51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3" Type="http://schemas.openxmlformats.org/officeDocument/2006/relationships/diagramData" Target="../diagrams/data2.xml"/><Relationship Id="rId21" Type="http://schemas.openxmlformats.org/officeDocument/2006/relationships/diagramColors" Target="../diagrams/colors5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" Type="http://schemas.openxmlformats.org/officeDocument/2006/relationships/notesSlide" Target="../notesSlides/notesSlide15.xml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l-GR" dirty="0" smtClean="0"/>
              <a:t>Ορισμός προτεραιοτήτων για την Περιφερειακή Στρατηγική Καινοτομίας με βάση την </a:t>
            </a:r>
            <a:r>
              <a:rPr lang="en-US" dirty="0" smtClean="0"/>
              <a:t>RIS3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5171"/>
            <a:ext cx="6400800" cy="1752600"/>
          </a:xfrm>
        </p:spPr>
        <p:txBody>
          <a:bodyPr>
            <a:normAutofit/>
          </a:bodyPr>
          <a:lstStyle/>
          <a:p>
            <a:r>
              <a:rPr lang="el-GR" sz="2400" dirty="0" smtClean="0"/>
              <a:t>Μιχάλης Μεταξάς, ΜΒΑ</a:t>
            </a:r>
            <a:endParaRPr lang="en-US" sz="2400" dirty="0" smtClean="0"/>
          </a:p>
          <a:p>
            <a:r>
              <a:rPr lang="en-US" sz="1600" dirty="0" smtClean="0"/>
              <a:t>metaxas@innovatiasystems.eu</a:t>
            </a:r>
          </a:p>
        </p:txBody>
      </p:sp>
      <p:pic>
        <p:nvPicPr>
          <p:cNvPr id="4" name="Picture 4" descr="Eurotec-Logo-Deliv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2925" y="539262"/>
            <a:ext cx="2043575" cy="1060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Πρόταση για το Σχήμα Διακυβέρνησης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10</a:t>
            </a:fld>
            <a:endParaRPr lang="el-GR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488" y="1422169"/>
            <a:ext cx="6433457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49887" y="3341914"/>
            <a:ext cx="1665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 smtClean="0"/>
              <a:t>ΚΓΧ = Κοινότητες Γνώσης &amp; Καινοτομίας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3 – Όραμα (πρόταση)</a:t>
            </a:r>
            <a:endParaRPr lang="el-GR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>
          <a:xfrm>
            <a:off x="4645025" y="1737519"/>
            <a:ext cx="4041775" cy="438864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l-GR" sz="9600" b="1" dirty="0" smtClean="0">
                <a:solidFill>
                  <a:schemeClr val="accent5"/>
                </a:solidFill>
              </a:rPr>
              <a:t>?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11</a:t>
            </a:fld>
            <a:endParaRPr lang="el-GR" dirty="0"/>
          </a:p>
        </p:txBody>
      </p:sp>
      <p:sp>
        <p:nvSpPr>
          <p:cNvPr id="11" name="Content Placeholder 7"/>
          <p:cNvSpPr txBox="1">
            <a:spLocks/>
          </p:cNvSpPr>
          <p:nvPr/>
        </p:nvSpPr>
        <p:spPr>
          <a:xfrm>
            <a:off x="685800" y="2144485"/>
            <a:ext cx="8001000" cy="36249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  <a:buClr>
                <a:schemeClr val="accent2"/>
              </a:buClr>
              <a:defRPr/>
            </a:pPr>
            <a:r>
              <a:rPr kumimoji="0" lang="el-G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6964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Η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6964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ΑΜ-Θ θα είναι το 2020 ο 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δεύτερος 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6964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βιομηχανικός πόλος έντασης γνώσης στην Ελλάδα, 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D348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διπλασιάζοντας 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6964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τις επενδύσεις των επιχειρήσεων σε Ε&amp;Α. Αξιοποιώντας ενδογενή και εισαγόμενη γνώση, θα βελτιώσει κατά </a:t>
            </a:r>
            <a:r>
              <a:rPr lang="el-GR" sz="2400" dirty="0" smtClean="0">
                <a:solidFill>
                  <a:srgbClr val="D34817"/>
                </a:solidFill>
              </a:rPr>
              <a:t>2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D348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0% την ΑΠΑ του αγροδιατροφικού συμπλέγματος 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6964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και θα το συνδέσει με ένα καινοτόμο τουριστικό προϊόν βελτιώνοντας κατά 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D348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20% τους βασικούς δείκτες επιδόσεων</a:t>
            </a:r>
            <a:r>
              <a:rPr kumimoji="0" lang="el-GR" sz="2400" i="0" u="none" strike="noStrike" kern="1200" cap="none" spc="0" normalizeH="0" noProof="0" dirty="0" smtClean="0">
                <a:ln>
                  <a:noFill/>
                </a:ln>
                <a:solidFill>
                  <a:srgbClr val="69646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Για το σκοπό αυτό θα αξιοποιήσει στο έπακρο νέες συλλογικότητες απελευθερώνοντας δημιουργικές </a:t>
            </a:r>
            <a:r>
              <a:rPr lang="el-GR" sz="2400" dirty="0" smtClean="0">
                <a:solidFill>
                  <a:srgbClr val="696464"/>
                </a:solidFill>
              </a:rPr>
              <a:t>δυνάμεις και ενδυναμώνοντας τη βάση του δημιουργικού δυναμικού της.</a:t>
            </a:r>
            <a:endParaRPr kumimoji="0" lang="el-GR" sz="2400" i="0" u="none" strike="noStrike" kern="1200" cap="none" spc="0" normalizeH="0" baseline="0" noProof="0" dirty="0">
              <a:ln>
                <a:noFill/>
              </a:ln>
              <a:solidFill>
                <a:srgbClr val="69646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417638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pc="300" dirty="0" smtClean="0">
                <a:solidFill>
                  <a:schemeClr val="accent1"/>
                </a:solidFill>
              </a:rPr>
              <a:t>Specified Measurable Assignable Realistic Time-related - SMART</a:t>
            </a:r>
            <a:endParaRPr lang="en-US" spc="3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Διάρθρωση της παρουσίασης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12</a:t>
            </a:fld>
            <a:endParaRPr lang="el-GR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lang="el-GR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Τα βήματα για την οριστικοποίηση της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RIS3 </a:t>
            </a:r>
            <a:r>
              <a:rPr lang="el-GR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στην Ανατολική Μακεδονία – Θράκη. Που βρισκόμαστε σήμερα</a:t>
            </a: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endParaRPr kumimoji="0" lang="el-G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lang="el-GR" sz="2800" dirty="0" smtClean="0"/>
              <a:t>Οι Στρατηγικές προτεραιότητες</a:t>
            </a: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endParaRPr kumimoji="0" lang="el-G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Τι απομένει;</a:t>
            </a:r>
            <a:endParaRPr kumimoji="0" lang="el-GR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Τί σημαίνει </a:t>
            </a:r>
            <a:r>
              <a:rPr lang="el-GR" b="1" dirty="0" smtClean="0">
                <a:solidFill>
                  <a:srgbClr val="9C0001"/>
                </a:solidFill>
              </a:rPr>
              <a:t>Έξυπνη </a:t>
            </a:r>
            <a:r>
              <a:rPr lang="el-GR" b="1" dirty="0" smtClean="0">
                <a:solidFill>
                  <a:srgbClr val="00B050"/>
                </a:solidFill>
              </a:rPr>
              <a:t>Εξειδίκευση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13</a:t>
            </a:fld>
            <a:endParaRPr lang="el-GR" dirty="0"/>
          </a:p>
        </p:txBody>
      </p:sp>
      <p:grpSp>
        <p:nvGrpSpPr>
          <p:cNvPr id="10" name="Group 9"/>
          <p:cNvGrpSpPr/>
          <p:nvPr/>
        </p:nvGrpSpPr>
        <p:grpSpPr>
          <a:xfrm>
            <a:off x="457200" y="620210"/>
            <a:ext cx="4038600" cy="5505953"/>
            <a:chOff x="457200" y="620210"/>
            <a:chExt cx="4038600" cy="5505953"/>
          </a:xfrm>
        </p:grpSpPr>
        <p:sp>
          <p:nvSpPr>
            <p:cNvPr id="6" name="Content Placeholder 7"/>
            <p:cNvSpPr txBox="1">
              <a:spLocks/>
            </p:cNvSpPr>
            <p:nvPr/>
          </p:nvSpPr>
          <p:spPr>
            <a:xfrm>
              <a:off x="457200" y="1600200"/>
              <a:ext cx="4038600" cy="4525963"/>
            </a:xfrm>
            <a:prstGeom prst="rect">
              <a:avLst/>
            </a:prstGeom>
          </p:spPr>
          <p:txBody>
            <a:bodyPr>
              <a:normAutofit fontScale="62500" lnSpcReduction="20000"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C000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Τεκμηριωμένη θεωρητικά και ποσοτικά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, λαμβάνει υπόψη όλα τα στοιχεία του περιβάλλοντος στην περιοχή εφαρμογής με εξωστρεφή προσανατολισμό (κρίσιμη μάζα, ευκαιρίες, αριστεία, δικτύωση, αλυσίδες αξίας)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C000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Σχεδιασμένη από τους ενδιαφερόμενους 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με </a:t>
              </a: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C000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δυναμικά χαρακτηριστικά 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(‘επιχειρηματική ανακάλυψη’)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lang="el-GR" sz="2900" b="1" dirty="0" smtClean="0">
                  <a:solidFill>
                    <a:srgbClr val="9C0001"/>
                  </a:solidFill>
                </a:rPr>
                <a:t>Αναζητά πόρους και συνέργειες 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σε όλες τις πιθανές κατευθύνσεις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Καλύπτει </a:t>
              </a: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C000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όλες τις μορφές καινοτομίας 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(</a:t>
              </a:r>
              <a:r>
                <a:rPr kumimoji="0" lang="el-GR" sz="2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οργανωσιακή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, προωθητική, κοινωνική, επιχειρηματικού μοντέλου) και όχι μόνο την τεχνολογικά οδηγούμενη.</a:t>
              </a:r>
              <a:endPara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Rectangular Callout 7"/>
            <p:cNvSpPr/>
            <p:nvPr/>
          </p:nvSpPr>
          <p:spPr>
            <a:xfrm>
              <a:off x="2507076" y="620210"/>
              <a:ext cx="1455323" cy="600521"/>
            </a:xfrm>
            <a:prstGeom prst="wedgeRectCallout">
              <a:avLst>
                <a:gd name="adj1" fmla="val -46614"/>
                <a:gd name="adj2" fmla="val 105123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63247" y="620210"/>
            <a:ext cx="4723553" cy="5505953"/>
            <a:chOff x="3963247" y="620210"/>
            <a:chExt cx="4723553" cy="5505953"/>
          </a:xfrm>
        </p:grpSpPr>
        <p:sp>
          <p:nvSpPr>
            <p:cNvPr id="7" name="Content Placeholder 8"/>
            <p:cNvSpPr txBox="1">
              <a:spLocks/>
            </p:cNvSpPr>
            <p:nvPr/>
          </p:nvSpPr>
          <p:spPr>
            <a:xfrm>
              <a:off x="4648200" y="1600200"/>
              <a:ext cx="4038600" cy="4525963"/>
            </a:xfrm>
            <a:prstGeom prst="rect">
              <a:avLst/>
            </a:prstGeom>
          </p:spPr>
          <p:txBody>
            <a:bodyPr>
              <a:normAutofit fontScale="55000" lnSpcReduction="20000"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Διαφοροποίηση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: Ανάλυση </a:t>
              </a:r>
              <a:r>
                <a: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SWOT 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για όλες τις πηγές ανταγωνιστικού πλεονεκτήματος, αναζήτηση περιοχών αριστείας, εξέταση ευκαιριών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Συγκέντρωση πόρων 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σε λίγες, ιεραρχημένες προτεραιότητες, προβλήματα και βασικές ανάγκες (δε μοιράζονται λίγα χρήματα σε πολλούς, δε διαλέγονται εκ των προτέρων νικητές, προωθούνται καταλυτικές επενδύσεις)</a:t>
              </a: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2"/>
                </a:buClr>
                <a:buSzTx/>
                <a:buFont typeface="Lucida Grande"/>
                <a:buChar char="="/>
                <a:tabLst/>
                <a:defRPr/>
              </a:pPr>
              <a:r>
                <a:rPr kumimoji="0" lang="el-GR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Οικονομικός μετασχηματισμός σε περιφερειακή κλίμακα</a:t>
              </a:r>
              <a:r>
                <a:rPr kumimoji="0" lang="el-GR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: αναδιάρθρωση παραδοσιακών κλάδων μέσω δραστηριοτήτων υψηλότερης προστιθέμενης αξίας, δικτύωση κλάδων, νέες επιχειρηματικές δραστηριότητες με προσαρμογή υφιστάμενης γνώσης και τεχνολογίας, εκμετάλλευση νέων μορφών καινοτομίας</a:t>
              </a:r>
              <a:endParaRPr kumimoji="0" lang="el-G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ular Callout 8"/>
            <p:cNvSpPr/>
            <p:nvPr/>
          </p:nvSpPr>
          <p:spPr>
            <a:xfrm>
              <a:off x="3963247" y="620210"/>
              <a:ext cx="2328696" cy="600521"/>
            </a:xfrm>
            <a:prstGeom prst="wedgeRectCallout">
              <a:avLst>
                <a:gd name="adj1" fmla="val 32998"/>
                <a:gd name="adj2" fmla="val 110041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Πώς προέκυψαν</a:t>
            </a:r>
            <a:r>
              <a:rPr lang="el-GR" b="1" i="1" dirty="0" smtClean="0"/>
              <a:t> </a:t>
            </a:r>
            <a:r>
              <a:rPr lang="el-GR" dirty="0" smtClean="0"/>
              <a:t>οι τομείς παρέμβασης; (1)</a:t>
            </a:r>
            <a:r>
              <a:rPr lang="en-US" dirty="0" smtClean="0"/>
              <a:t> </a:t>
            </a:r>
            <a:endParaRPr lang="el-G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14</a:t>
            </a:fld>
            <a:endParaRPr lang="el-GR"/>
          </a:p>
        </p:txBody>
      </p:sp>
      <p:grpSp>
        <p:nvGrpSpPr>
          <p:cNvPr id="20" name="Group 19"/>
          <p:cNvGrpSpPr/>
          <p:nvPr/>
        </p:nvGrpSpPr>
        <p:grpSpPr>
          <a:xfrm>
            <a:off x="952961" y="1146708"/>
            <a:ext cx="7443926" cy="5207765"/>
            <a:chOff x="952961" y="1146708"/>
            <a:chExt cx="7443926" cy="5207765"/>
          </a:xfrm>
        </p:grpSpPr>
        <p:graphicFrame>
          <p:nvGraphicFramePr>
            <p:cNvPr id="13" name="Diagram 12"/>
            <p:cNvGraphicFramePr/>
            <p:nvPr/>
          </p:nvGraphicFramePr>
          <p:xfrm>
            <a:off x="952961" y="1259175"/>
            <a:ext cx="7443926" cy="49626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4883359" y="3593285"/>
              <a:ext cx="18804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dirty="0" smtClean="0"/>
                <a:t>Εθνική Κλίμακα</a:t>
              </a:r>
              <a:endParaRPr lang="el-GR" sz="1200" dirty="0"/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3716467" y="2455996"/>
              <a:ext cx="18804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dirty="0" smtClean="0"/>
                <a:t>Περιφερειακή Κλίμακα</a:t>
              </a:r>
              <a:endParaRPr lang="el-GR" sz="1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47827" y="3563748"/>
              <a:ext cx="1033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/>
                <a:t>Υψηλή</a:t>
              </a:r>
              <a:endParaRPr lang="el-GR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59516" y="1146708"/>
              <a:ext cx="1033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dirty="0" smtClean="0"/>
                <a:t>Υψηλή</a:t>
              </a:r>
              <a:endParaRPr lang="el-GR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35412" y="3558634"/>
              <a:ext cx="1033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dirty="0" smtClean="0"/>
                <a:t>Χαμηλή</a:t>
              </a:r>
              <a:endParaRPr lang="el-GR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64234" y="5985141"/>
              <a:ext cx="10337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dirty="0" smtClean="0"/>
                <a:t>Χαμηλή</a:t>
              </a:r>
              <a:endParaRPr lang="el-GR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24068" y="1313794"/>
            <a:ext cx="1769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chemeClr val="accent6"/>
                </a:solidFill>
              </a:rPr>
              <a:t>Μεταβλητή #1</a:t>
            </a:r>
            <a:endParaRPr lang="el-GR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Πώς προέκυψαν οι</a:t>
            </a:r>
            <a:r>
              <a:rPr lang="el-GR" b="1" i="1" dirty="0" smtClean="0"/>
              <a:t> </a:t>
            </a:r>
            <a:r>
              <a:rPr lang="el-GR" dirty="0" smtClean="0"/>
              <a:t>τομείς παρέμβασης; (2)</a:t>
            </a:r>
            <a:r>
              <a:rPr lang="en-US" dirty="0" smtClean="0"/>
              <a:t> </a:t>
            </a:r>
            <a:endParaRPr lang="el-G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15</a:t>
            </a:fld>
            <a:endParaRPr lang="el-GR"/>
          </a:p>
        </p:txBody>
      </p:sp>
      <p:grpSp>
        <p:nvGrpSpPr>
          <p:cNvPr id="3" name="Group 19"/>
          <p:cNvGrpSpPr/>
          <p:nvPr/>
        </p:nvGrpSpPr>
        <p:grpSpPr>
          <a:xfrm>
            <a:off x="98081" y="1201098"/>
            <a:ext cx="3623438" cy="2539901"/>
            <a:chOff x="952961" y="1146708"/>
            <a:chExt cx="7443926" cy="5252115"/>
          </a:xfrm>
        </p:grpSpPr>
        <p:graphicFrame>
          <p:nvGraphicFramePr>
            <p:cNvPr id="13" name="Diagram 12"/>
            <p:cNvGraphicFramePr/>
            <p:nvPr/>
          </p:nvGraphicFramePr>
          <p:xfrm>
            <a:off x="952961" y="1259175"/>
            <a:ext cx="7443926" cy="49626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4883360" y="3593286"/>
              <a:ext cx="1880489" cy="318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Εθνική Κλίμακα</a:t>
              </a:r>
              <a:endParaRPr lang="el-GR" sz="400" dirty="0"/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3716468" y="2436421"/>
              <a:ext cx="1880488" cy="31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Περιφερειακή Κλίμακα</a:t>
              </a:r>
              <a:endParaRPr lang="el-GR" sz="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47829" y="3563747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59514" y="1146708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35412" y="3558633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64233" y="5985141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55860" y="1401153"/>
            <a:ext cx="1769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chemeClr val="accent5"/>
                </a:solidFill>
              </a:rPr>
              <a:t>Μεταβλητή #1</a:t>
            </a:r>
            <a:endParaRPr lang="el-GR" b="1" dirty="0">
              <a:solidFill>
                <a:schemeClr val="accent5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38773" y="2084651"/>
            <a:ext cx="3623438" cy="2539901"/>
            <a:chOff x="952961" y="1146708"/>
            <a:chExt cx="7443926" cy="5252115"/>
          </a:xfrm>
        </p:grpSpPr>
        <p:graphicFrame>
          <p:nvGraphicFramePr>
            <p:cNvPr id="22" name="Diagram 21"/>
            <p:cNvGraphicFramePr/>
            <p:nvPr/>
          </p:nvGraphicFramePr>
          <p:xfrm>
            <a:off x="952961" y="1259175"/>
            <a:ext cx="7443926" cy="49626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23" name="TextBox 22"/>
            <p:cNvSpPr txBox="1"/>
            <p:nvPr/>
          </p:nvSpPr>
          <p:spPr>
            <a:xfrm>
              <a:off x="4883360" y="3593286"/>
              <a:ext cx="1880489" cy="318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Εθνική Κλίμακα</a:t>
              </a:r>
              <a:endParaRPr lang="el-GR" sz="400" dirty="0"/>
            </a:p>
          </p:txBody>
        </p:sp>
        <p:sp>
          <p:nvSpPr>
            <p:cNvPr id="24" name="TextBox 23"/>
            <p:cNvSpPr txBox="1"/>
            <p:nvPr/>
          </p:nvSpPr>
          <p:spPr>
            <a:xfrm rot="16200000">
              <a:off x="3716468" y="2436421"/>
              <a:ext cx="1880488" cy="31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Περιφερειακή Κλίμακα</a:t>
              </a:r>
              <a:endParaRPr lang="el-GR" sz="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47829" y="3563747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59514" y="1146708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35412" y="3558633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64233" y="5985141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06603" y="2874823"/>
            <a:ext cx="3623438" cy="2539901"/>
            <a:chOff x="952961" y="1146708"/>
            <a:chExt cx="7443926" cy="5252115"/>
          </a:xfrm>
        </p:grpSpPr>
        <p:graphicFrame>
          <p:nvGraphicFramePr>
            <p:cNvPr id="30" name="Diagram 29"/>
            <p:cNvGraphicFramePr/>
            <p:nvPr/>
          </p:nvGraphicFramePr>
          <p:xfrm>
            <a:off x="952961" y="1259175"/>
            <a:ext cx="7443926" cy="49626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sp>
          <p:nvSpPr>
            <p:cNvPr id="31" name="TextBox 30"/>
            <p:cNvSpPr txBox="1"/>
            <p:nvPr/>
          </p:nvSpPr>
          <p:spPr>
            <a:xfrm>
              <a:off x="4883360" y="3593286"/>
              <a:ext cx="1880489" cy="318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Εθνική Κλίμακα</a:t>
              </a:r>
              <a:endParaRPr lang="el-GR" sz="400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3716468" y="2436421"/>
              <a:ext cx="1880488" cy="31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Περιφερειακή Κλίμακα</a:t>
              </a:r>
              <a:endParaRPr lang="el-GR" sz="4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47829" y="3563747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159514" y="1146708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35412" y="3558633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64233" y="5985141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605311" y="2284706"/>
            <a:ext cx="1769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chemeClr val="accent6"/>
                </a:solidFill>
              </a:rPr>
              <a:t>Μεταβλητή #2</a:t>
            </a:r>
            <a:endParaRPr lang="el-GR" b="1" dirty="0">
              <a:solidFill>
                <a:schemeClr val="accent6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07450" y="3084244"/>
            <a:ext cx="1769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chemeClr val="accent3"/>
                </a:solidFill>
              </a:rPr>
              <a:t>Μεταβλητή #3</a:t>
            </a:r>
            <a:endParaRPr lang="el-GR" b="1" dirty="0">
              <a:solidFill>
                <a:schemeClr val="accent3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484368" y="1824365"/>
            <a:ext cx="3623438" cy="2539901"/>
            <a:chOff x="952961" y="1146708"/>
            <a:chExt cx="7443926" cy="5252115"/>
          </a:xfrm>
        </p:grpSpPr>
        <p:graphicFrame>
          <p:nvGraphicFramePr>
            <p:cNvPr id="40" name="Diagram 39"/>
            <p:cNvGraphicFramePr/>
            <p:nvPr/>
          </p:nvGraphicFramePr>
          <p:xfrm>
            <a:off x="952961" y="1259175"/>
            <a:ext cx="7443926" cy="49626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4883360" y="3593286"/>
              <a:ext cx="1880489" cy="318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Εθνική Κλίμακα</a:t>
              </a:r>
              <a:endParaRPr lang="el-GR" sz="400" dirty="0"/>
            </a:p>
          </p:txBody>
        </p:sp>
        <p:sp>
          <p:nvSpPr>
            <p:cNvPr id="42" name="TextBox 41"/>
            <p:cNvSpPr txBox="1"/>
            <p:nvPr/>
          </p:nvSpPr>
          <p:spPr>
            <a:xfrm rot="16200000">
              <a:off x="3716468" y="2436421"/>
              <a:ext cx="1880488" cy="31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400" dirty="0" smtClean="0"/>
                <a:t>Περιφερειακή Κλίμακα</a:t>
              </a:r>
              <a:endParaRPr lang="el-GR" sz="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47829" y="3563747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159514" y="1146708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Υψηλή</a:t>
              </a:r>
              <a:endParaRPr lang="el-GR" sz="7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35412" y="3558633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164233" y="5985141"/>
              <a:ext cx="1033775" cy="41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700" dirty="0" smtClean="0"/>
                <a:t>Χαμηλή</a:t>
              </a:r>
              <a:endParaRPr lang="el-GR" sz="700" dirty="0"/>
            </a:p>
          </p:txBody>
        </p:sp>
      </p:grpSp>
      <p:sp>
        <p:nvSpPr>
          <p:cNvPr id="47" name="Bent-Up Arrow 46"/>
          <p:cNvSpPr/>
          <p:nvPr/>
        </p:nvSpPr>
        <p:spPr>
          <a:xfrm>
            <a:off x="4622044" y="4538941"/>
            <a:ext cx="2928661" cy="1054792"/>
          </a:xfrm>
          <a:prstGeom prst="bentUp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Μεταβλητές / κριτήρια που εξετάστηκαν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4743"/>
            <a:ext cx="7478486" cy="4101420"/>
          </a:xfrm>
        </p:spPr>
        <p:txBody>
          <a:bodyPr>
            <a:normAutofit fontScale="77500" lnSpcReduction="20000"/>
          </a:bodyPr>
          <a:lstStyle/>
          <a:p>
            <a:r>
              <a:rPr lang="el-GR" dirty="0" smtClean="0"/>
              <a:t>Βαθμός συμμετοχής στο αγροτικό προϊόν</a:t>
            </a:r>
            <a:endParaRPr lang="en-US" dirty="0" smtClean="0"/>
          </a:p>
          <a:p>
            <a:pPr lvl="1"/>
            <a:r>
              <a:rPr lang="el-GR" dirty="0" smtClean="0"/>
              <a:t>Αξία παραγωγής και μερίδιο στην ΑΠΑ</a:t>
            </a:r>
          </a:p>
          <a:p>
            <a:pPr lvl="1"/>
            <a:r>
              <a:rPr lang="el-GR" dirty="0" smtClean="0"/>
              <a:t>Ένταση απασχόλησης</a:t>
            </a:r>
          </a:p>
          <a:p>
            <a:r>
              <a:rPr lang="el-GR" dirty="0" smtClean="0"/>
              <a:t>Βαθμός διασύνδεσης με άλλους τομείς της περιφερειακής οικονομίας </a:t>
            </a:r>
          </a:p>
          <a:p>
            <a:pPr lvl="1"/>
            <a:r>
              <a:rPr lang="el-GR" dirty="0" err="1" smtClean="0"/>
              <a:t>Πολ</a:t>
            </a:r>
            <a:r>
              <a:rPr lang="el-GR" dirty="0" smtClean="0"/>
              <a:t>/</a:t>
            </a:r>
            <a:r>
              <a:rPr lang="el-GR" dirty="0" err="1" smtClean="0"/>
              <a:t>σιαστές</a:t>
            </a:r>
            <a:r>
              <a:rPr lang="el-GR" dirty="0" smtClean="0"/>
              <a:t> απασχόλησης, προϊόντος και εισοδήματος</a:t>
            </a:r>
          </a:p>
          <a:p>
            <a:r>
              <a:rPr lang="el-GR" dirty="0" smtClean="0"/>
              <a:t>Επίπεδο τεχνολογικών ικανοτήτων. Αυξημένη εισαγωγή καινοτομιών στην:</a:t>
            </a:r>
          </a:p>
          <a:p>
            <a:pPr lvl="1"/>
            <a:r>
              <a:rPr lang="el-GR" dirty="0" smtClean="0"/>
              <a:t>Παραγωγική διαδικασία</a:t>
            </a:r>
          </a:p>
          <a:p>
            <a:pPr lvl="1"/>
            <a:r>
              <a:rPr lang="el-GR" dirty="0" smtClean="0"/>
              <a:t>Τ</a:t>
            </a:r>
            <a:r>
              <a:rPr lang="el-GR" dirty="0" smtClean="0"/>
              <a:t>υποποίηση-συσκευασία-εμπορία</a:t>
            </a:r>
            <a:endParaRPr lang="el-GR" dirty="0" smtClean="0"/>
          </a:p>
          <a:p>
            <a:r>
              <a:rPr lang="el-GR" dirty="0" smtClean="0"/>
              <a:t>Προοπτικές εξέλιξης </a:t>
            </a:r>
          </a:p>
          <a:p>
            <a:pPr lvl="1"/>
            <a:r>
              <a:rPr lang="el-GR" dirty="0" smtClean="0"/>
              <a:t>Υπάρχουσα ζήτηση  &gt;  υπάρχουσα παραγωγή</a:t>
            </a:r>
          </a:p>
          <a:p>
            <a:pPr lvl="1"/>
            <a:r>
              <a:rPr lang="el-GR" dirty="0" smtClean="0"/>
              <a:t>Χαρακτηριστικά </a:t>
            </a:r>
            <a:r>
              <a:rPr lang="en-US" dirty="0" smtClean="0"/>
              <a:t>niche market</a:t>
            </a:r>
            <a:r>
              <a:rPr lang="el-GR" dirty="0" smtClean="0"/>
              <a:t> με προοπτικές διεθνοποίησης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16</a:t>
            </a:fld>
            <a:endParaRPr lang="el-GR"/>
          </a:p>
        </p:txBody>
      </p:sp>
      <p:sp>
        <p:nvSpPr>
          <p:cNvPr id="9" name="TextBox 8"/>
          <p:cNvSpPr txBox="1"/>
          <p:nvPr/>
        </p:nvSpPr>
        <p:spPr>
          <a:xfrm>
            <a:off x="598714" y="1417638"/>
            <a:ext cx="4637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err="1" smtClean="0">
                <a:solidFill>
                  <a:schemeClr val="accent2"/>
                </a:solidFill>
              </a:rPr>
              <a:t>Αγροτοδιατροφικό</a:t>
            </a:r>
            <a:r>
              <a:rPr lang="el-GR" sz="2400" dirty="0" smtClean="0">
                <a:solidFill>
                  <a:schemeClr val="accent2"/>
                </a:solidFill>
              </a:rPr>
              <a:t> σύμπλεγμα</a:t>
            </a:r>
            <a:endParaRPr lang="en-US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err="1" smtClean="0"/>
              <a:t>Αγροδιατροφικό</a:t>
            </a:r>
            <a:r>
              <a:rPr lang="el-GR" sz="2800" dirty="0" smtClean="0"/>
              <a:t> σύμπλεγμα: Πρώτη προσέγγιση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20 Ιαν 2014</a:t>
            </a:r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17</a:t>
            </a:fld>
            <a:endParaRPr lang="el-GR"/>
          </a:p>
        </p:txBody>
      </p:sp>
      <p:pic>
        <p:nvPicPr>
          <p:cNvPr id="6" name="10 - Εικόνα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6680" y="1117212"/>
            <a:ext cx="7402286" cy="5304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Αποτέλεσμα Ιεράρχησης: </a:t>
            </a:r>
            <a:r>
              <a:rPr lang="el-GR" sz="2400" dirty="0" err="1" smtClean="0"/>
              <a:t>Αγροδιατροφικό</a:t>
            </a:r>
            <a:r>
              <a:rPr lang="el-GR" sz="2400" dirty="0" smtClean="0"/>
              <a:t> σύμπλεγμα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18</a:t>
            </a:fld>
            <a:endParaRPr lang="el-GR"/>
          </a:p>
        </p:txBody>
      </p:sp>
      <p:pic>
        <p:nvPicPr>
          <p:cNvPr id="6" name="Picture 5" descr="20140129-DataDrivenPrioriti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99" y="1104966"/>
            <a:ext cx="7034834" cy="5276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Μεταβλητές / κριτήρια που εξετάστηκαν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31571"/>
            <a:ext cx="8229600" cy="3894592"/>
          </a:xfrm>
        </p:spPr>
        <p:txBody>
          <a:bodyPr/>
          <a:lstStyle/>
          <a:p>
            <a:r>
              <a:rPr lang="el-GR" dirty="0" smtClean="0"/>
              <a:t>Κρίσιμη μάζα σε ΑΠΑ, απασχόληση, εξαγωγές </a:t>
            </a:r>
          </a:p>
          <a:p>
            <a:r>
              <a:rPr lang="el-GR" dirty="0" smtClean="0"/>
              <a:t>Εξέλιξη βασικών μεγεθών</a:t>
            </a:r>
          </a:p>
          <a:p>
            <a:r>
              <a:rPr lang="el-GR" dirty="0" smtClean="0"/>
              <a:t>Τεχνολογική ετοιμότητα</a:t>
            </a:r>
          </a:p>
          <a:p>
            <a:pPr lvl="1"/>
            <a:r>
              <a:rPr lang="el-GR" dirty="0" smtClean="0"/>
              <a:t>% δαπανών σε Ε&amp;Α</a:t>
            </a:r>
          </a:p>
          <a:p>
            <a:pPr lvl="1"/>
            <a:r>
              <a:rPr lang="el-GR" dirty="0" smtClean="0"/>
              <a:t>στρατηγική καινοτομίας και εξειδίκευσης</a:t>
            </a:r>
          </a:p>
          <a:p>
            <a:pPr lvl="1"/>
            <a:r>
              <a:rPr lang="el-GR" dirty="0" smtClean="0"/>
              <a:t>δείκτης αξιοποίησης τεχνογνωσίας 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19</a:t>
            </a:fld>
            <a:endParaRPr lang="el-GR"/>
          </a:p>
        </p:txBody>
      </p:sp>
      <p:sp>
        <p:nvSpPr>
          <p:cNvPr id="8" name="Rectangle 7"/>
          <p:cNvSpPr/>
          <p:nvPr/>
        </p:nvSpPr>
        <p:spPr>
          <a:xfrm>
            <a:off x="457200" y="1417638"/>
            <a:ext cx="2896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 smtClean="0">
                <a:solidFill>
                  <a:schemeClr val="accent2"/>
                </a:solidFill>
              </a:rPr>
              <a:t>Λοιποί κλάδοι/τομείς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Διάρθρωση της παρουσίασης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Τα βήματα για την οριστικοποίηση της </a:t>
            </a:r>
            <a:r>
              <a:rPr lang="en-US" dirty="0" smtClean="0"/>
              <a:t>RIS3 </a:t>
            </a:r>
            <a:r>
              <a:rPr lang="el-GR" dirty="0" smtClean="0"/>
              <a:t>στην Ανατολική Μακεδονία – Θράκη. Που βρισκόμαστε σήμερα.</a:t>
            </a:r>
          </a:p>
          <a:p>
            <a:endParaRPr lang="el-GR" dirty="0" smtClean="0"/>
          </a:p>
          <a:p>
            <a:r>
              <a:rPr lang="el-GR" dirty="0" smtClean="0"/>
              <a:t>Οι Στρατηγικές προτεραιότητες.</a:t>
            </a:r>
          </a:p>
          <a:p>
            <a:endParaRPr lang="el-GR" dirty="0" smtClean="0"/>
          </a:p>
          <a:p>
            <a:r>
              <a:rPr lang="el-GR" dirty="0" smtClean="0"/>
              <a:t>Τι απομένει;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Εισήγηση</a:t>
            </a:r>
            <a:r>
              <a:rPr lang="en-US" dirty="0" smtClean="0"/>
              <a:t> </a:t>
            </a:r>
            <a:r>
              <a:rPr lang="en-US" dirty="0" err="1" smtClean="0"/>
              <a:t>προς</a:t>
            </a:r>
            <a:r>
              <a:rPr lang="en-US" dirty="0" smtClean="0"/>
              <a:t> </a:t>
            </a:r>
            <a:r>
              <a:rPr lang="en-US" dirty="0" err="1" smtClean="0"/>
              <a:t>το</a:t>
            </a:r>
            <a:r>
              <a:rPr lang="en-US" dirty="0" smtClean="0"/>
              <a:t> ΠΣΚΕ </a:t>
            </a:r>
            <a:r>
              <a:rPr lang="en-US" dirty="0" err="1" smtClean="0"/>
              <a:t>Ανατολικής</a:t>
            </a:r>
            <a:r>
              <a:rPr lang="en-US" dirty="0" smtClean="0"/>
              <a:t> </a:t>
            </a:r>
            <a:r>
              <a:rPr lang="en-US" dirty="0" err="1" smtClean="0"/>
              <a:t>Μακεδονίας</a:t>
            </a:r>
            <a:r>
              <a:rPr lang="en-US" dirty="0" smtClean="0"/>
              <a:t> - </a:t>
            </a:r>
            <a:r>
              <a:rPr lang="en-US" dirty="0" err="1" smtClean="0"/>
              <a:t>Θράκης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Αποτέλεσμα Ιεράρχησης: Μεταποίηση - Τουρισμός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20</a:t>
            </a:fld>
            <a:endParaRPr lang="el-GR"/>
          </a:p>
        </p:txBody>
      </p:sp>
      <p:pic>
        <p:nvPicPr>
          <p:cNvPr id="6" name="Picture 5" descr="Slid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616" y="1082809"/>
            <a:ext cx="6946345" cy="5209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Οριζόντιες προτεραιότητες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04457"/>
          </a:xfrm>
        </p:spPr>
        <p:txBody>
          <a:bodyPr>
            <a:normAutofit fontScale="92500"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Αναβάθμιση του Περιφερειακού Συστήματος Καινοτομίας και των συστατικών του</a:t>
            </a:r>
          </a:p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Αναβάθμιση και διατήρηση του ανθρώπινου κεφαλαίου</a:t>
            </a:r>
          </a:p>
          <a:p>
            <a:pPr marL="914400" lvl="1" indent="-457200">
              <a:buFont typeface="+mj-lt"/>
              <a:buAutoNum type="arabicPeriod"/>
            </a:pPr>
            <a:r>
              <a:rPr lang="el-GR" dirty="0" err="1" smtClean="0"/>
              <a:t>Στοχευμένη</a:t>
            </a:r>
            <a:r>
              <a:rPr lang="el-GR" dirty="0" smtClean="0"/>
              <a:t> προσφορά γνώσης, ενίσχυση της απορρόφησης γνώσης και διέγερση του επιχειρηματικού δυναμισμού</a:t>
            </a:r>
          </a:p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Ενίσχυση της έντασης και της ποιότητας των </a:t>
            </a:r>
            <a:r>
              <a:rPr lang="el-GR" dirty="0" err="1" smtClean="0"/>
              <a:t>ενδο</a:t>
            </a:r>
            <a:r>
              <a:rPr lang="el-GR" dirty="0" smtClean="0"/>
              <a:t>-περιφερειακών και δια-περιφερειακών δικτυώσεων </a:t>
            </a:r>
          </a:p>
          <a:p>
            <a:pPr lvl="1"/>
            <a:endParaRPr lang="el-GR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21</a:t>
            </a:fld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631371" y="4702620"/>
            <a:ext cx="8055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>
                <a:solidFill>
                  <a:schemeClr val="accent1">
                    <a:lumMod val="75000"/>
                  </a:schemeClr>
                </a:solidFill>
              </a:rPr>
              <a:t>Το ζήτημα της συνολικής αναβάθμισης της θεσμικής ικανότητας του περιφερειακού συστήματος καινοτομίας είναι κομβικής σημασίας και αφορά όλους τους κλάδους της τριπλής έλικας.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Κάθετες Προτεραιότητες – 1</a:t>
            </a:r>
            <a:r>
              <a:rPr lang="el-GR" baseline="30000" dirty="0" smtClean="0"/>
              <a:t>ος</a:t>
            </a:r>
            <a:r>
              <a:rPr lang="el-GR" dirty="0" smtClean="0"/>
              <a:t> Πυλώνας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96308"/>
            <a:ext cx="8229600" cy="4229855"/>
          </a:xfrm>
        </p:spPr>
        <p:txBody>
          <a:bodyPr>
            <a:normAutofit fontScale="77500" lnSpcReduction="20000"/>
          </a:bodyPr>
          <a:lstStyle/>
          <a:p>
            <a:pPr marL="514350" indent="-457200">
              <a:buFont typeface="+mj-lt"/>
              <a:buAutoNum type="arabicPeriod"/>
            </a:pPr>
            <a:r>
              <a:rPr lang="el-GR" dirty="0" smtClean="0"/>
              <a:t>Εκσυγχρονισμός </a:t>
            </a:r>
            <a:r>
              <a:rPr lang="el-GR" dirty="0" err="1" smtClean="0"/>
              <a:t>αγροδιατροφικού</a:t>
            </a:r>
            <a:r>
              <a:rPr lang="el-GR" dirty="0" smtClean="0"/>
              <a:t> συμπλέγματος</a:t>
            </a:r>
          </a:p>
          <a:p>
            <a:pPr marL="914400" lvl="1" indent="-457200"/>
            <a:r>
              <a:rPr lang="el-GR" dirty="0" smtClean="0"/>
              <a:t>Δημιουργία (εξέλιξη) νέων ανταγωνιστικών προϊόντων του αγροτικού τομέα και των κλάδων της μεταποίησης που τροφοδοτούνται από αυτόν</a:t>
            </a:r>
          </a:p>
          <a:p>
            <a:pPr marL="914400" lvl="1" indent="-457200"/>
            <a:r>
              <a:rPr lang="el-GR" dirty="0" smtClean="0"/>
              <a:t>Μείωση εισροών στην παραγωγή-εκμετάλλευση τεχνολογιών</a:t>
            </a:r>
          </a:p>
          <a:p>
            <a:pPr marL="914400" lvl="1" indent="-457200"/>
            <a:r>
              <a:rPr lang="el-GR" dirty="0" smtClean="0"/>
              <a:t>Μείωση περιβαλλοντικού αποτυπώματος</a:t>
            </a:r>
          </a:p>
          <a:p>
            <a:pPr marL="514350" indent="-457200">
              <a:buFont typeface="+mj-lt"/>
              <a:buAutoNum type="arabicPeriod"/>
            </a:pPr>
            <a:r>
              <a:rPr lang="el-GR" dirty="0" smtClean="0"/>
              <a:t>Βελτίωση της περιφερειακής ΑΠΑ με προσαρμογή και χρήση καινοτομιών</a:t>
            </a:r>
          </a:p>
          <a:p>
            <a:pPr marL="914400" lvl="1" indent="-457200"/>
            <a:r>
              <a:rPr lang="el-GR" dirty="0" smtClean="0"/>
              <a:t>Διοικητικές παρεμβάσεις (χωροταξικός σχεδιασμός, αναδασμοί, κλπ)</a:t>
            </a:r>
          </a:p>
          <a:p>
            <a:pPr marL="914400" lvl="1" indent="-457200"/>
            <a:r>
              <a:rPr lang="el-GR" dirty="0" smtClean="0"/>
              <a:t>Διαχείριση φυσικών πόρων</a:t>
            </a:r>
          </a:p>
          <a:p>
            <a:pPr marL="914400" lvl="1" indent="-457200"/>
            <a:r>
              <a:rPr lang="el-GR" dirty="0" smtClean="0"/>
              <a:t>Αναδιάρθρωση καλλιεργειών και λοιπών παραγωγικών  κλάδων του τομέα</a:t>
            </a:r>
          </a:p>
          <a:p>
            <a:pPr marL="914400" lvl="1" indent="-457200"/>
            <a:r>
              <a:rPr lang="el-GR" dirty="0" smtClean="0"/>
              <a:t>Ενίσχυση ολοκλήρωσης αλυσίδας αξίας με </a:t>
            </a:r>
            <a:r>
              <a:rPr lang="el-GR" dirty="0" err="1" smtClean="0"/>
              <a:t>οργανωσιακές</a:t>
            </a:r>
            <a:r>
              <a:rPr lang="el-GR" dirty="0" smtClean="0"/>
              <a:t> καινοτομίες</a:t>
            </a:r>
          </a:p>
          <a:p>
            <a:pPr lvl="1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22</a:t>
            </a:fld>
            <a:endParaRPr lang="el-GR"/>
          </a:p>
        </p:txBody>
      </p:sp>
      <p:sp>
        <p:nvSpPr>
          <p:cNvPr id="9" name="TextBox 8"/>
          <p:cNvSpPr txBox="1"/>
          <p:nvPr/>
        </p:nvSpPr>
        <p:spPr>
          <a:xfrm>
            <a:off x="859971" y="1219200"/>
            <a:ext cx="7032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Μετασχηματισμός </a:t>
            </a:r>
            <a:r>
              <a:rPr lang="el-GR" sz="2400" dirty="0" err="1" smtClean="0">
                <a:solidFill>
                  <a:schemeClr val="accent1">
                    <a:lumMod val="75000"/>
                  </a:schemeClr>
                </a:solidFill>
              </a:rPr>
              <a:t>αγροδιατροφικού</a:t>
            </a:r>
            <a:r>
              <a:rPr lang="el-GR" sz="2400" dirty="0" smtClean="0">
                <a:solidFill>
                  <a:schemeClr val="accent1">
                    <a:lumMod val="75000"/>
                  </a:schemeClr>
                </a:solidFill>
              </a:rPr>
              <a:t> συμπλέγματος</a:t>
            </a: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Κάθετες Προτεραιότητες – 2</a:t>
            </a:r>
            <a:r>
              <a:rPr lang="el-GR" baseline="30000" dirty="0" smtClean="0"/>
              <a:t>ος</a:t>
            </a:r>
            <a:r>
              <a:rPr lang="el-GR" dirty="0" smtClean="0"/>
              <a:t> Πυλώνας (1)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399"/>
            <a:ext cx="8229600" cy="440622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l-GR" dirty="0" smtClean="0"/>
              <a:t>Ενίσχυση της τεχνολογικά οδηγούμενης </a:t>
            </a:r>
            <a:r>
              <a:rPr lang="el-GR" dirty="0" err="1" smtClean="0"/>
              <a:t>προϊοντικής</a:t>
            </a:r>
            <a:r>
              <a:rPr lang="el-GR" dirty="0" smtClean="0"/>
              <a:t> ή </a:t>
            </a:r>
            <a:r>
              <a:rPr lang="el-GR" dirty="0" err="1" smtClean="0"/>
              <a:t>διεργασιακής</a:t>
            </a:r>
            <a:r>
              <a:rPr lang="el-GR" dirty="0" smtClean="0"/>
              <a:t> καινοτομίας στις 3 επιλεγμένες ομάδες κλάδων:</a:t>
            </a:r>
          </a:p>
          <a:p>
            <a:pPr marL="914400" lvl="1" indent="-514350"/>
            <a:r>
              <a:rPr lang="el-GR" dirty="0" smtClean="0"/>
              <a:t>Πλαστικά-ελαστικά</a:t>
            </a:r>
          </a:p>
          <a:p>
            <a:pPr marL="914400" lvl="1" indent="-514350"/>
            <a:r>
              <a:rPr lang="el-GR" dirty="0" smtClean="0"/>
              <a:t>Φαρμακευτικές ουσίες, προϊόντα βιοτεχνολογίας, κλπ</a:t>
            </a:r>
          </a:p>
          <a:p>
            <a:pPr marL="914400" lvl="1" indent="-514350"/>
            <a:r>
              <a:rPr lang="el-GR" dirty="0" smtClean="0"/>
              <a:t>Ηλεκτρονικά/ηλεκτρολογικά προϊόντα/υπηρεσίες</a:t>
            </a:r>
          </a:p>
          <a:p>
            <a:pPr marL="514350" indent="-514350">
              <a:buFont typeface="+mj-lt"/>
              <a:buAutoNum type="arabicPeriod"/>
            </a:pPr>
            <a:r>
              <a:rPr lang="el-GR" dirty="0" smtClean="0"/>
              <a:t>Παροχή κινήτρων για εγκατάσταση νέων παραγωγικών μονάδων στις 3 επιλεγμένες ομάδες κλάδων</a:t>
            </a:r>
          </a:p>
          <a:p>
            <a:pPr marL="514350" indent="-514350">
              <a:buFont typeface="+mj-lt"/>
              <a:buAutoNum type="arabicPeriod"/>
            </a:pPr>
            <a:r>
              <a:rPr lang="el-GR" dirty="0" smtClean="0"/>
              <a:t>Διεύρυνση του τουριστικού προϊόντος μέσω οργανωτικών και προωθητικών καινοτομιών  </a:t>
            </a:r>
          </a:p>
          <a:p>
            <a:pPr marL="914400" lvl="1" indent="-514350"/>
            <a:r>
              <a:rPr lang="el-GR" dirty="0" smtClean="0"/>
              <a:t>Ολοκλήρωση φυσικού / πολιτιστικού περιβάλλοντος και </a:t>
            </a:r>
            <a:r>
              <a:rPr lang="el-GR" dirty="0" err="1" smtClean="0"/>
              <a:t>αγροδιατροφικού</a:t>
            </a:r>
            <a:r>
              <a:rPr lang="el-GR" dirty="0" smtClean="0"/>
              <a:t> / βιοτεχνικού τομέα με τον τομέα τουρισμός/πολιτισμός</a:t>
            </a:r>
          </a:p>
          <a:p>
            <a:pPr marL="914400" lvl="1" indent="-514350"/>
            <a:r>
              <a:rPr lang="el-GR" dirty="0" smtClean="0"/>
              <a:t>Δικτύωση με κλάδους που επηρεάζουν άμεσα το τουριστικό προϊόν</a:t>
            </a:r>
          </a:p>
          <a:p>
            <a:pPr marL="914400" lvl="1" indent="-514350"/>
            <a:r>
              <a:rPr lang="el-GR" dirty="0" smtClean="0"/>
              <a:t>Ενίσχυση δικτύων και ολοκληρωμένων προγραμμάτων για τουριστικούς προορισμούς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23</a:t>
            </a:fld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457200" y="1219200"/>
            <a:ext cx="8229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>
                <a:solidFill>
                  <a:schemeClr val="accent1">
                    <a:lumMod val="75000"/>
                  </a:schemeClr>
                </a:solidFill>
              </a:rPr>
              <a:t>Μεγέθυνση και εμπέδωση κλάδων της περιφερειακής οικονομίας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Κάθετες Προτεραιότητες – 2</a:t>
            </a:r>
            <a:r>
              <a:rPr lang="el-GR" baseline="30000" dirty="0" smtClean="0"/>
              <a:t>ος</a:t>
            </a:r>
            <a:r>
              <a:rPr lang="el-GR" dirty="0" smtClean="0"/>
              <a:t> Πυλώνας (2)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9817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l-GR" dirty="0" smtClean="0"/>
              <a:t>Ανάπτυξη προωθητικών καινοτομιών για την ενίσχυση του </a:t>
            </a:r>
            <a:r>
              <a:rPr lang="el-GR" dirty="0" err="1" smtClean="0"/>
              <a:t>branding</a:t>
            </a:r>
            <a:r>
              <a:rPr lang="el-GR" dirty="0" smtClean="0"/>
              <a:t> των μαρμάρων και τη διεύρυνση των αγορών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l-GR" dirty="0" smtClean="0"/>
              <a:t>Προσέλκυση ή υποστήριξη επενδύσεων σε επιχειρήσεις παροχής υπηρεσιών που υπηρετούν εμπεδωμένους ή αναδυόμενους κλάδους της περιφερειακής οικονομίας </a:t>
            </a:r>
          </a:p>
          <a:p>
            <a:pPr marL="914400" lvl="1" indent="-514350"/>
            <a:r>
              <a:rPr lang="el-GR" dirty="0" smtClean="0"/>
              <a:t>Πιστοποίηση υπηρεσιών υγείας σε τρόφιμα, σχεδιασμός </a:t>
            </a:r>
            <a:r>
              <a:rPr lang="el-GR" dirty="0" err="1" smtClean="0"/>
              <a:t>βιολειτουργικών</a:t>
            </a:r>
            <a:r>
              <a:rPr lang="el-GR" dirty="0" smtClean="0"/>
              <a:t> προϊόντων</a:t>
            </a:r>
          </a:p>
          <a:p>
            <a:pPr marL="914400" lvl="1" indent="-514350"/>
            <a:r>
              <a:rPr lang="el-GR" dirty="0" smtClean="0"/>
              <a:t>ΤΠΕ με εφαρμογές σε διάφορους κλάδους</a:t>
            </a:r>
          </a:p>
          <a:p>
            <a:pPr marL="914400" lvl="1" indent="-514350"/>
            <a:r>
              <a:rPr lang="el-GR" dirty="0" smtClean="0"/>
              <a:t>Βιομηχανικός σχεδιασμός</a:t>
            </a:r>
          </a:p>
          <a:p>
            <a:pPr marL="914400" lvl="1" indent="-514350"/>
            <a:r>
              <a:rPr lang="el-GR" dirty="0" smtClean="0"/>
              <a:t>Πιστοποίηση βιομηχανικών προϊόντων</a:t>
            </a:r>
          </a:p>
          <a:p>
            <a:pPr marL="914400" lvl="1" indent="-514350"/>
            <a:r>
              <a:rPr lang="en-US" dirty="0" smtClean="0"/>
              <a:t>Marketing</a:t>
            </a:r>
            <a:r>
              <a:rPr lang="el-GR" dirty="0" smtClean="0"/>
              <a:t> αγροτικών προϊόντων</a:t>
            </a:r>
          </a:p>
          <a:p>
            <a:pPr marL="914400" lvl="1" indent="-514350"/>
            <a:r>
              <a:rPr lang="el-GR" dirty="0" smtClean="0"/>
              <a:t>Ειδικές μορφές τουρισμού</a:t>
            </a:r>
          </a:p>
          <a:p>
            <a:pPr marL="914400" lvl="1" indent="-514350"/>
            <a:r>
              <a:rPr lang="el-GR" dirty="0" smtClean="0"/>
              <a:t>Εξειδικευμένες υπηρεσίες υγείας</a:t>
            </a:r>
            <a:endParaRPr lang="en-US" dirty="0" smtClean="0"/>
          </a:p>
          <a:p>
            <a:pPr marL="514350" indent="-514350">
              <a:buFont typeface="+mj-lt"/>
              <a:buAutoNum type="arabicPeriod" startAt="4"/>
            </a:pPr>
            <a:endParaRPr lang="el-GR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24</a:t>
            </a:fld>
            <a:endParaRPr lang="el-GR"/>
          </a:p>
        </p:txBody>
      </p:sp>
      <p:sp>
        <p:nvSpPr>
          <p:cNvPr id="8" name="TextBox 7"/>
          <p:cNvSpPr txBox="1"/>
          <p:nvPr/>
        </p:nvSpPr>
        <p:spPr>
          <a:xfrm>
            <a:off x="457200" y="1219200"/>
            <a:ext cx="8229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>
                <a:solidFill>
                  <a:schemeClr val="accent1">
                    <a:lumMod val="75000"/>
                  </a:schemeClr>
                </a:solidFill>
              </a:rPr>
              <a:t>Μεγέθυνση και εμπέδωση κλάδων της περιφερειακής οικονομίας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Διάρθρωση της παρουσίασης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25</a:t>
            </a:fld>
            <a:endParaRPr lang="el-GR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lang="el-GR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Τα βήματα για την οριστικοποίηση της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RIS3 </a:t>
            </a:r>
            <a:r>
              <a:rPr lang="el-GR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στην Ανατολική Μακεδονία – Θράκη. Που βρισκόμαστε σήμερα</a:t>
            </a: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lang="el-GR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endParaRPr kumimoji="0" lang="el-G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lang="el-GR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Οι Στρατηγικές προτεραιότητες</a:t>
            </a: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endParaRPr kumimoji="0" lang="el-G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lang="el-GR" sz="2800" dirty="0" smtClean="0"/>
              <a:t>Τι απομένει;</a:t>
            </a:r>
            <a:endParaRPr lang="el-G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5 -</a:t>
            </a:r>
            <a:r>
              <a:rPr lang="en-US" dirty="0" smtClean="0"/>
              <a:t> </a:t>
            </a:r>
            <a:r>
              <a:rPr lang="el-GR" dirty="0" smtClean="0"/>
              <a:t>Σχέδιο Δράσης</a:t>
            </a:r>
            <a:endParaRPr lang="el-G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26</a:t>
            </a:fld>
            <a:endParaRPr lang="el-G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64" y="1196705"/>
            <a:ext cx="8119241" cy="5048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Απαίτηση για συνδυασμένες παρεμβάσεις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27</a:t>
            </a:fld>
            <a:endParaRPr lang="el-GR"/>
          </a:p>
        </p:txBody>
      </p:sp>
      <p:graphicFrame>
        <p:nvGraphicFramePr>
          <p:cNvPr id="6" name="Διάγραμμα 14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="" val="3772210868"/>
              </p:ext>
            </p:extLst>
          </p:nvPr>
        </p:nvGraphicFramePr>
        <p:xfrm>
          <a:off x="457199" y="1774275"/>
          <a:ext cx="824174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Συστάσεις Οδηγού </a:t>
            </a:r>
            <a:r>
              <a:rPr lang="en-US" dirty="0" smtClean="0"/>
              <a:t>RIS3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l-GR" dirty="0" smtClean="0"/>
              <a:t>Προσπάθεια για </a:t>
            </a:r>
            <a:r>
              <a:rPr lang="el-GR" b="1" dirty="0" smtClean="0"/>
              <a:t>μετάβαση από </a:t>
            </a:r>
            <a:r>
              <a:rPr lang="el-GR" b="1" dirty="0" err="1" smtClean="0"/>
              <a:t>διεκπεραιωτικές</a:t>
            </a:r>
            <a:r>
              <a:rPr lang="el-GR" b="1" dirty="0" smtClean="0"/>
              <a:t> σε μετασχηματιστικές παρεμβάσεις</a:t>
            </a:r>
            <a:r>
              <a:rPr lang="el-GR" dirty="0" smtClean="0"/>
              <a:t>, έμφαση σε </a:t>
            </a:r>
            <a:r>
              <a:rPr lang="el-GR" b="1" dirty="0" smtClean="0"/>
              <a:t>προγράμματα αντί απλών έργων</a:t>
            </a:r>
          </a:p>
          <a:p>
            <a:r>
              <a:rPr lang="el-GR" b="1" dirty="0" smtClean="0"/>
              <a:t>Καλλιέργεια δεσμών τριπλής έλικας </a:t>
            </a:r>
            <a:r>
              <a:rPr lang="el-GR" dirty="0" smtClean="0"/>
              <a:t>με </a:t>
            </a:r>
            <a:r>
              <a:rPr lang="el-GR" b="1" dirty="0" smtClean="0"/>
              <a:t>μακροπρόθεσμο ορίζοντα</a:t>
            </a:r>
            <a:r>
              <a:rPr lang="el-GR" dirty="0" smtClean="0"/>
              <a:t>, ανεξαρτήτως προγραμματικών περιόδων</a:t>
            </a:r>
          </a:p>
          <a:p>
            <a:r>
              <a:rPr lang="el-GR" dirty="0" smtClean="0"/>
              <a:t>Υποστήριξη της </a:t>
            </a:r>
            <a:r>
              <a:rPr lang="el-GR" b="1" dirty="0" smtClean="0"/>
              <a:t>δικτύωσης</a:t>
            </a:r>
            <a:r>
              <a:rPr lang="el-GR" dirty="0" smtClean="0"/>
              <a:t> από πόρους των διαρθρωτικών ταμείων</a:t>
            </a:r>
          </a:p>
          <a:p>
            <a:r>
              <a:rPr lang="el-GR" dirty="0" smtClean="0"/>
              <a:t>Οι </a:t>
            </a:r>
            <a:r>
              <a:rPr lang="el-GR" b="1" dirty="0" smtClean="0"/>
              <a:t>μεγάλες κοινωνικές  προκλήσεις απαιτούν διεπιστημονική έρευνα</a:t>
            </a:r>
            <a:r>
              <a:rPr lang="el-GR" dirty="0" smtClean="0"/>
              <a:t>, άρα η καινοτομία πρέπει να αντιμετωπίζεται με την ευρεία έννοια και όχι την αποκλειστικά τεχνολογική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28</a:t>
            </a:fld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Χρηματοδότηση;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85657" cy="4525963"/>
          </a:xfrm>
        </p:spPr>
        <p:txBody>
          <a:bodyPr>
            <a:normAutofit fontScale="92500" lnSpcReduction="20000"/>
          </a:bodyPr>
          <a:lstStyle/>
          <a:p>
            <a:r>
              <a:rPr lang="el-GR" dirty="0" smtClean="0"/>
              <a:t>ΠΕΠ ΑΜ-Θ</a:t>
            </a:r>
          </a:p>
          <a:p>
            <a:r>
              <a:rPr lang="el-GR" dirty="0" smtClean="0"/>
              <a:t>Τομεακά Προγράμματα</a:t>
            </a:r>
          </a:p>
          <a:p>
            <a:pPr lvl="1"/>
            <a:r>
              <a:rPr lang="el-GR" dirty="0" err="1" smtClean="0"/>
              <a:t>ΕΠΑνΕΚ</a:t>
            </a:r>
            <a:endParaRPr lang="el-GR" dirty="0" smtClean="0"/>
          </a:p>
          <a:p>
            <a:pPr lvl="1"/>
            <a:r>
              <a:rPr lang="el-GR" dirty="0" smtClean="0"/>
              <a:t>Αγροτικής Ανάπτυξης</a:t>
            </a:r>
          </a:p>
          <a:p>
            <a:pPr lvl="1"/>
            <a:r>
              <a:rPr lang="el-GR" dirty="0" smtClean="0"/>
              <a:t>Αλιείας</a:t>
            </a:r>
          </a:p>
          <a:p>
            <a:pPr lvl="1"/>
            <a:r>
              <a:rPr lang="el-GR" dirty="0" smtClean="0"/>
              <a:t>Υποδομές Μεταφορών &amp; Περιβάλλον</a:t>
            </a:r>
          </a:p>
          <a:p>
            <a:pPr lvl="1"/>
            <a:r>
              <a:rPr lang="el-GR" dirty="0" smtClean="0"/>
              <a:t>Ανάπτυξη Ανθρώπινου Δυναμικού</a:t>
            </a:r>
          </a:p>
          <a:p>
            <a:r>
              <a:rPr lang="el-GR" dirty="0" smtClean="0"/>
              <a:t>Ευρωπαϊκά Προγράμματα</a:t>
            </a:r>
          </a:p>
          <a:p>
            <a:pPr lvl="1"/>
            <a:r>
              <a:rPr lang="en-US" dirty="0" smtClean="0"/>
              <a:t>HORIZON 2020</a:t>
            </a:r>
          </a:p>
          <a:p>
            <a:pPr lvl="1"/>
            <a:r>
              <a:rPr lang="el-GR" dirty="0" smtClean="0"/>
              <a:t>Διασυνοριακή Συνεργασία</a:t>
            </a:r>
          </a:p>
          <a:p>
            <a:pPr lvl="1"/>
            <a:r>
              <a:rPr lang="el-GR" dirty="0" smtClean="0"/>
              <a:t>………………………………..</a:t>
            </a:r>
          </a:p>
          <a:p>
            <a:pPr lvl="1"/>
            <a:r>
              <a:rPr lang="el-GR" dirty="0" smtClean="0"/>
              <a:t>………………………………..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29</a:t>
            </a:fld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5715000" y="2495352"/>
            <a:ext cx="32221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dirty="0" smtClean="0">
                <a:solidFill>
                  <a:schemeClr val="accent1">
                    <a:lumMod val="75000"/>
                  </a:schemeClr>
                </a:solidFill>
              </a:rPr>
              <a:t>Συνεπώς αν θέλουμε να φτιάξουμε Σχέδιο Δράσης με μορφή Προγραμμάτων δεν πρέπει να γνωρίζουμε τις σχετικές απαιτήσεις από τα αντίστοιχα χρηματοδοτικά μέσα?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Διάρθρωση της παρουσίασης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</a:t>
            </a:fld>
            <a:endParaRPr lang="el-GR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Τα βήματα για την οριστικοποίηση της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RIS3 </a:t>
            </a: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στην Ανατολική Μακεδονία – Θράκη. Που βρισκόμαστε σήμερα.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endParaRPr kumimoji="0" lang="el-G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Οι Στρατηγικές προτεραιότητες</a:t>
            </a: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endParaRPr kumimoji="0" lang="el-G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charset="2"/>
              <a:buChar char=""/>
              <a:tabLst/>
              <a:defRPr/>
            </a:pPr>
            <a:r>
              <a:rPr kumimoji="0" lang="el-G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Τι απομένει;</a:t>
            </a:r>
            <a:endParaRPr kumimoji="0" lang="el-GR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6 – Σύστημα </a:t>
            </a:r>
            <a:r>
              <a:rPr lang="el-GR" sz="2800" dirty="0" smtClean="0"/>
              <a:t>Π</a:t>
            </a:r>
            <a:r>
              <a:rPr lang="el-GR" sz="2800" dirty="0" smtClean="0"/>
              <a:t>αρακολούθησης </a:t>
            </a:r>
            <a:r>
              <a:rPr lang="el-GR" sz="2800" dirty="0" smtClean="0"/>
              <a:t>&amp; Αναθεώρησης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Παρακολούθηση: μετράει αποτελέσματα σε σχέση με στόχους που είχαν τεθεί στο στάδιο της σχεδίασης (στάδιο αξιολόγησης)</a:t>
            </a:r>
          </a:p>
          <a:p>
            <a:r>
              <a:rPr lang="el-GR" dirty="0" smtClean="0"/>
              <a:t>Αναθεώρηση: τροφοδοτείται από τα αποτελέσματα της παρακολούθησης και σε συνδυασμό με αλλαγές στο εξωτερικό περιβάλλον προωθεί αντίστοιχα αλλαγές στους στόχους και τα σχέδια δράσεων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30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Συστατικά του συστήματος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8314"/>
            <a:ext cx="8229600" cy="5148036"/>
          </a:xfrm>
        </p:spPr>
        <p:txBody>
          <a:bodyPr>
            <a:normAutofit fontScale="77500" lnSpcReduction="20000"/>
          </a:bodyPr>
          <a:lstStyle/>
          <a:p>
            <a:r>
              <a:rPr lang="el-GR" dirty="0" smtClean="0"/>
              <a:t>Διαδικασίες</a:t>
            </a:r>
          </a:p>
          <a:p>
            <a:pPr lvl="1"/>
            <a:r>
              <a:rPr lang="el-GR" dirty="0" smtClean="0"/>
              <a:t>Η παρακολούθηση έχει ως στόχο την επαλήθευση των ενεργειών που σχεδιάζονται, την αποτύπωση των πόρων που χρησιμοποιούνται, τη χρονική διάσταση της εκτέλεσης των προγραμμάτων και την καταγραφή των δεικτών αποτελεσμάτων</a:t>
            </a:r>
          </a:p>
          <a:p>
            <a:pPr lvl="1"/>
            <a:r>
              <a:rPr lang="el-GR" dirty="0" smtClean="0"/>
              <a:t>Η αξιολόγηση στοχεύει στην εκτίμηση των επιπτώσεων και να ερμηνεύσει την επιτυχία ή μη των παρεμβάσεων</a:t>
            </a:r>
          </a:p>
          <a:p>
            <a:pPr lvl="1"/>
            <a:r>
              <a:rPr lang="el-GR" dirty="0" smtClean="0"/>
              <a:t>Η αναθεώρηση προτείνει αλλαγές στο σύνολο της </a:t>
            </a:r>
            <a:r>
              <a:rPr lang="en-US" dirty="0" smtClean="0"/>
              <a:t>RIS3</a:t>
            </a:r>
            <a:r>
              <a:rPr lang="el-GR" dirty="0" smtClean="0"/>
              <a:t> ανάλογα με κινδύνους και ευκαιρίες του εξωτερικού περιβάλλοντος.</a:t>
            </a:r>
          </a:p>
          <a:p>
            <a:r>
              <a:rPr lang="el-GR" dirty="0" smtClean="0"/>
              <a:t>Δείκτες</a:t>
            </a:r>
          </a:p>
          <a:p>
            <a:pPr lvl="1"/>
            <a:r>
              <a:rPr lang="el-GR" dirty="0" smtClean="0"/>
              <a:t>Δείκτες περιεχομένου </a:t>
            </a:r>
          </a:p>
          <a:p>
            <a:pPr lvl="1"/>
            <a:r>
              <a:rPr lang="el-GR" dirty="0" smtClean="0"/>
              <a:t>Δείκτες αποτελεσμάτων</a:t>
            </a:r>
          </a:p>
          <a:p>
            <a:pPr lvl="1"/>
            <a:r>
              <a:rPr lang="el-GR" dirty="0" smtClean="0"/>
              <a:t>Δείκτες απόδοσης</a:t>
            </a:r>
          </a:p>
          <a:p>
            <a:r>
              <a:rPr lang="el-GR" dirty="0" smtClean="0"/>
              <a:t>Διοικητική Δομή</a:t>
            </a:r>
          </a:p>
          <a:p>
            <a:pPr lvl="1"/>
            <a:r>
              <a:rPr lang="el-GR" dirty="0" smtClean="0"/>
              <a:t>Ποιος έχει την ευθύνη για το κάθε στάδιο;</a:t>
            </a:r>
          </a:p>
          <a:p>
            <a:pPr lvl="1"/>
            <a:r>
              <a:rPr lang="el-GR" dirty="0" smtClean="0"/>
              <a:t>Παρακολούθηση από </a:t>
            </a:r>
            <a:r>
              <a:rPr lang="el-GR" dirty="0" smtClean="0"/>
              <a:t>την Εκτελεστική Δομή του Σχήματος Διακυβέρνησης;</a:t>
            </a:r>
            <a:endParaRPr lang="el-GR" dirty="0" smtClean="0"/>
          </a:p>
          <a:p>
            <a:pPr lvl="1"/>
            <a:r>
              <a:rPr lang="el-GR" dirty="0" smtClean="0"/>
              <a:t>Αξιολόγηση από τρίτους; </a:t>
            </a:r>
            <a:r>
              <a:rPr lang="en-US" dirty="0" smtClean="0"/>
              <a:t>Peer review</a:t>
            </a:r>
            <a:r>
              <a:rPr lang="el-GR" dirty="0" smtClean="0"/>
              <a:t> ίσως;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31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32</a:t>
            </a:fld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1521093" y="1203982"/>
            <a:ext cx="624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000" dirty="0" smtClean="0"/>
              <a:t>Ευχαριστώ για την προσοχή σας</a:t>
            </a:r>
            <a:endParaRPr lang="el-GR" sz="6000" dirty="0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0541" y="3357135"/>
            <a:ext cx="3907518" cy="217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ΔΕΔΟΜΕΝΑ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 smtClean="0"/>
              <a:t>ΠΑΡΑΡΤΗΜΑ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33</a:t>
            </a:fld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Περιφερειακή Ανταγωνιστικότητα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1738" y="1462088"/>
            <a:ext cx="5868987" cy="526732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0629" y="5648121"/>
            <a:ext cx="220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 smtClean="0">
                <a:solidFill>
                  <a:srgbClr val="855D5D"/>
                </a:solidFill>
              </a:rPr>
              <a:t>Πηγή: </a:t>
            </a:r>
            <a:r>
              <a:rPr lang="en-US" sz="1400" dirty="0" smtClean="0">
                <a:solidFill>
                  <a:srgbClr val="855D5D"/>
                </a:solidFill>
              </a:rPr>
              <a:t>EU Regional Competitiveness Index 2013, Joint Research Centre</a:t>
            </a:r>
            <a:endParaRPr lang="en-US" sz="1400" dirty="0">
              <a:solidFill>
                <a:srgbClr val="855D5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34</a:t>
            </a:fld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ERDvsHERDinE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513" y="541453"/>
            <a:ext cx="5447322" cy="454820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49"/>
            <a:ext cx="3008313" cy="6057033"/>
          </a:xfrm>
        </p:spPr>
        <p:txBody>
          <a:bodyPr>
            <a:noAutofit/>
          </a:bodyPr>
          <a:lstStyle/>
          <a:p>
            <a:r>
              <a:rPr lang="en-US" b="0" dirty="0" smtClean="0"/>
              <a:t>K</a:t>
            </a:r>
            <a:r>
              <a:rPr lang="el-GR" b="0" dirty="0" smtClean="0"/>
              <a:t>ατά Κεφαλή Δαπάνες Ε&amp;Α (</a:t>
            </a:r>
            <a:r>
              <a:rPr lang="el-GR" b="0" i="1" dirty="0" smtClean="0"/>
              <a:t>Επιχειρήσεις&amp; Ανώτατη Εκπαίδευση</a:t>
            </a:r>
            <a:r>
              <a:rPr lang="el-GR" b="0" dirty="0" smtClean="0"/>
              <a:t>)</a:t>
            </a:r>
            <a:r>
              <a:rPr lang="en-US" b="0" dirty="0" smtClean="0"/>
              <a:t> </a:t>
            </a:r>
            <a:r>
              <a:rPr lang="el-GR" b="0" dirty="0" smtClean="0"/>
              <a:t>σε σχέση με τις υπόλοιπες ευρωπαϊκές περιφέρειες (Ε</a:t>
            </a:r>
            <a:r>
              <a:rPr lang="en-US" b="0" dirty="0" err="1" smtClean="0"/>
              <a:t>urostat</a:t>
            </a:r>
            <a:r>
              <a:rPr lang="en-US" b="0" dirty="0" smtClean="0"/>
              <a:t>,</a:t>
            </a:r>
            <a:r>
              <a:rPr lang="el-GR" b="0" dirty="0" smtClean="0"/>
              <a:t>2011)</a:t>
            </a:r>
            <a:endParaRPr lang="el-GR" b="0" dirty="0"/>
          </a:p>
        </p:txBody>
      </p:sp>
      <p:cxnSp>
        <p:nvCxnSpPr>
          <p:cNvPr id="19" name="Straight Arrow Connector 18"/>
          <p:cNvCxnSpPr/>
          <p:nvPr/>
        </p:nvCxnSpPr>
        <p:spPr>
          <a:xfrm rot="16200000" flipV="1">
            <a:off x="3836277" y="4501931"/>
            <a:ext cx="1068553" cy="8758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94624" y="5368304"/>
            <a:ext cx="3080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Ανατολική Μακεδονία-Θράκη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35</a:t>
            </a:fld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Απρ2014</a:t>
            </a:r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Δυναμική 2005-2011: </a:t>
            </a:r>
            <a:r>
              <a:rPr lang="en-US" dirty="0" smtClean="0"/>
              <a:t>BERD </a:t>
            </a:r>
            <a:r>
              <a:rPr lang="en-US" dirty="0" err="1" smtClean="0"/>
              <a:t>vs</a:t>
            </a:r>
            <a:r>
              <a:rPr lang="en-US" dirty="0" smtClean="0"/>
              <a:t> HERD</a:t>
            </a:r>
            <a:endParaRPr lang="el-GR" dirty="0"/>
          </a:p>
        </p:txBody>
      </p:sp>
      <p:pic>
        <p:nvPicPr>
          <p:cNvPr id="3" name="Picture 2" descr="q3BERDvsHE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1182"/>
            <a:ext cx="9144000" cy="5540375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36</a:t>
            </a:fld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600" dirty="0" smtClean="0"/>
              <a:t>Ποιοί πληρώνουν για Ε&amp;Α στην Ελλάδα;</a:t>
            </a:r>
            <a:endParaRPr lang="el-GR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16" y="1798545"/>
            <a:ext cx="4387850" cy="2686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211" y="1789786"/>
            <a:ext cx="4346575" cy="25812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4419" y="1223974"/>
            <a:ext cx="763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BERD</a:t>
            </a:r>
            <a:endParaRPr lang="el-GR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18740" y="1223974"/>
            <a:ext cx="78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HERD</a:t>
            </a:r>
            <a:endParaRPr lang="el-GR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5216" y="4785226"/>
            <a:ext cx="8893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 smtClean="0">
                <a:solidFill>
                  <a:schemeClr val="accent4"/>
                </a:solidFill>
              </a:rPr>
              <a:t>Πηγή:</a:t>
            </a:r>
          </a:p>
          <a:p>
            <a:r>
              <a:rPr lang="el-GR" sz="1200" dirty="0" smtClean="0">
                <a:solidFill>
                  <a:schemeClr val="accent4"/>
                </a:solidFill>
              </a:rPr>
              <a:t>Σαχίνη Ε., Μάλλιου Ν., Ιερομνήμων Τ., (2013), </a:t>
            </a:r>
            <a:r>
              <a:rPr lang="el-GR" sz="1200" i="1" dirty="0" smtClean="0">
                <a:solidFill>
                  <a:schemeClr val="accent4"/>
                </a:solidFill>
              </a:rPr>
              <a:t>Δείκτες Έρευνας &amp; Ανάπτυξης για δαπάνες και προσωπικό το 2011 στην Ελλάδα. </a:t>
            </a:r>
            <a:r>
              <a:rPr lang="el-GR" sz="1200" dirty="0" smtClean="0">
                <a:solidFill>
                  <a:schemeClr val="accent4"/>
                </a:solidFill>
              </a:rPr>
              <a:t>ΕΚΤ: Αθήνα.</a:t>
            </a:r>
            <a:endParaRPr lang="el-GR" sz="1200" dirty="0">
              <a:solidFill>
                <a:schemeClr val="accent4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37</a:t>
            </a:fld>
            <a:endParaRPr lang="el-GR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Διακυβέρνηση: Απαιτήσεις Οδηγού Εφαρμογής</a:t>
            </a:r>
            <a:endParaRPr lang="el-GR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38</a:t>
            </a:fld>
            <a:endParaRPr lang="el-GR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/>
        </p:nvGraphicFramePr>
        <p:xfrm>
          <a:off x="457200" y="1600200"/>
          <a:ext cx="8229600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805"/>
                <a:gridCol w="1595688"/>
                <a:gridCol w="1573978"/>
                <a:gridCol w="334612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RIS3</a:t>
                      </a:r>
                      <a:r>
                        <a:rPr lang="en-US" sz="1600" baseline="0" dirty="0" smtClean="0"/>
                        <a:t> Guide Steps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Sections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RIS3 Guide Ref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Short Explanatory</a:t>
                      </a:r>
                      <a:endParaRPr lang="el-GR" sz="1600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sz="1600" b="1" dirty="0" smtClean="0"/>
                        <a:t>STEP 2</a:t>
                      </a:r>
                    </a:p>
                    <a:p>
                      <a:endParaRPr lang="en-US" sz="1600" b="1" dirty="0" smtClean="0"/>
                    </a:p>
                    <a:p>
                      <a:r>
                        <a:rPr lang="en-US" sz="1600" b="1" dirty="0" smtClean="0"/>
                        <a:t>GOVERNANCE</a:t>
                      </a:r>
                      <a:endParaRPr lang="el-G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Governance Structures</a:t>
                      </a:r>
                      <a:endParaRPr lang="el-GR" sz="16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Step 2 </a:t>
                      </a:r>
                    </a:p>
                    <a:p>
                      <a:r>
                        <a:rPr lang="en-US" sz="1600" dirty="0" smtClean="0"/>
                        <a:t>(page 21)</a:t>
                      </a:r>
                    </a:p>
                    <a:p>
                      <a:endParaRPr lang="en-US" sz="1600" dirty="0" smtClean="0"/>
                    </a:p>
                    <a:p>
                      <a:r>
                        <a:rPr lang="en-US" sz="1600" dirty="0" smtClean="0"/>
                        <a:t>Annex I </a:t>
                      </a:r>
                    </a:p>
                    <a:p>
                      <a:r>
                        <a:rPr lang="en-US" sz="1600" dirty="0" smtClean="0"/>
                        <a:t>(pp. 34-44)</a:t>
                      </a:r>
                      <a:endParaRPr lang="el-G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Identification of specific</a:t>
                      </a:r>
                      <a:r>
                        <a:rPr lang="en-US" sz="1600" baseline="0" dirty="0" smtClean="0"/>
                        <a:t> bodies and definition of their tasks, roles and responsibilities</a:t>
                      </a:r>
                    </a:p>
                    <a:p>
                      <a:endParaRPr lang="el-GR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Broad Participation</a:t>
                      </a:r>
                      <a:endParaRPr lang="el-GR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Interactive, consensus-based application of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collaborative leadership</a:t>
                      </a:r>
                      <a:r>
                        <a:rPr lang="en-US" sz="1600" dirty="0" smtClean="0"/>
                        <a:t> principles</a:t>
                      </a:r>
                    </a:p>
                    <a:p>
                      <a:endParaRPr lang="en-US" sz="1600" dirty="0" smtClean="0"/>
                    </a:p>
                    <a:p>
                      <a:r>
                        <a:rPr lang="en-US" sz="1600" dirty="0" smtClean="0"/>
                        <a:t>Quadruple</a:t>
                      </a:r>
                      <a:r>
                        <a:rPr lang="en-US" sz="1600" baseline="0" dirty="0" smtClean="0"/>
                        <a:t> helix actors (involvement of boundary spanners)</a:t>
                      </a:r>
                    </a:p>
                    <a:p>
                      <a:endParaRPr lang="el-GR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Management and Communication</a:t>
                      </a:r>
                      <a:endParaRPr lang="el-GR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Use of open forum discussion and citizen dialogue</a:t>
                      </a:r>
                    </a:p>
                    <a:p>
                      <a:endParaRPr lang="en-US" sz="1600" dirty="0" smtClean="0"/>
                    </a:p>
                    <a:p>
                      <a:r>
                        <a:rPr lang="en-US" sz="1600" dirty="0" smtClean="0"/>
                        <a:t>E-governance</a:t>
                      </a:r>
                      <a:endParaRPr lang="el-G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Return 6">
            <a:hlinkClick r:id="rId3" action="ppaction://hlinksldjump" highlightClick="1"/>
          </p:cNvPr>
          <p:cNvSpPr/>
          <p:nvPr/>
        </p:nvSpPr>
        <p:spPr>
          <a:xfrm>
            <a:off x="8559800" y="84138"/>
            <a:ext cx="495300" cy="474662"/>
          </a:xfrm>
          <a:prstGeom prst="actionButtonRetur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Όραμα: Απαιτήσεις Οδηγού Εφαρμογής</a:t>
            </a:r>
            <a:endParaRPr lang="el-GR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39</a:t>
            </a:fld>
            <a:endParaRPr lang="el-GR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/>
        </p:nvGraphicFramePr>
        <p:xfrm>
          <a:off x="457200" y="1600200"/>
          <a:ext cx="8229600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3805"/>
                <a:gridCol w="1595688"/>
                <a:gridCol w="1573978"/>
                <a:gridCol w="334612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RIS3</a:t>
                      </a:r>
                      <a:r>
                        <a:rPr lang="en-US" sz="1600" baseline="0" dirty="0" smtClean="0"/>
                        <a:t> Guide Steps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Sections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RIS3 Guide Ref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Short Explanatory</a:t>
                      </a:r>
                      <a:endParaRPr lang="el-GR" sz="1600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sz="1600" b="1" dirty="0" smtClean="0"/>
                        <a:t>STEP 3</a:t>
                      </a:r>
                    </a:p>
                    <a:p>
                      <a:endParaRPr lang="en-US" sz="1600" b="1" dirty="0" smtClean="0"/>
                    </a:p>
                    <a:p>
                      <a:r>
                        <a:rPr lang="en-US" sz="1600" b="1" dirty="0" smtClean="0"/>
                        <a:t>SHARED</a:t>
                      </a:r>
                      <a:r>
                        <a:rPr lang="en-US" sz="1600" b="1" baseline="0" dirty="0" smtClean="0"/>
                        <a:t> VISION</a:t>
                      </a:r>
                      <a:endParaRPr lang="el-GR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Broad View</a:t>
                      </a:r>
                      <a:r>
                        <a:rPr lang="en-US" sz="1600" baseline="0" dirty="0" smtClean="0"/>
                        <a:t> of Innovation</a:t>
                      </a:r>
                      <a:endParaRPr lang="el-GR" sz="16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Step 3 </a:t>
                      </a:r>
                    </a:p>
                    <a:p>
                      <a:r>
                        <a:rPr lang="en-US" sz="1600" dirty="0" smtClean="0"/>
                        <a:t>(page 22)</a:t>
                      </a:r>
                    </a:p>
                    <a:p>
                      <a:endParaRPr lang="en-US" sz="1600" dirty="0" smtClean="0"/>
                    </a:p>
                    <a:p>
                      <a:r>
                        <a:rPr lang="en-US" sz="1600" dirty="0" smtClean="0"/>
                        <a:t>Annex I </a:t>
                      </a:r>
                    </a:p>
                    <a:p>
                      <a:r>
                        <a:rPr lang="en-US" sz="1600" dirty="0" smtClean="0"/>
                        <a:t>(pp. 45-50)</a:t>
                      </a:r>
                      <a:endParaRPr lang="el-GR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Are social,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organisational</a:t>
                      </a:r>
                      <a:r>
                        <a:rPr lang="en-US" sz="1600" baseline="0" dirty="0" smtClean="0"/>
                        <a:t>, service and market innovations considered beside technological and science based innovation?</a:t>
                      </a:r>
                    </a:p>
                    <a:p>
                      <a:endParaRPr lang="el-GR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Grand Challenges</a:t>
                      </a:r>
                      <a:endParaRPr lang="el-GR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Societal,</a:t>
                      </a:r>
                      <a:r>
                        <a:rPr lang="en-US" sz="1600" baseline="0" dirty="0" smtClean="0"/>
                        <a:t> inclusive, environmental and sustainable economic development</a:t>
                      </a:r>
                    </a:p>
                    <a:p>
                      <a:endParaRPr lang="el-GR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Scenario Analysis</a:t>
                      </a:r>
                      <a:endParaRPr lang="el-GR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Risk assessment and contingency plan for possible future changes</a:t>
                      </a:r>
                      <a:endParaRPr lang="el-G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Return 6">
            <a:hlinkClick r:id="rId3" action="ppaction://hlinksldjump" highlightClick="1"/>
          </p:cNvPr>
          <p:cNvSpPr/>
          <p:nvPr/>
        </p:nvSpPr>
        <p:spPr>
          <a:xfrm>
            <a:off x="8559800" y="84138"/>
            <a:ext cx="495300" cy="474662"/>
          </a:xfrm>
          <a:prstGeom prst="actionButtonRetur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Τα βήματα με τη σωστή σειρά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4</a:t>
            </a:fld>
            <a:endParaRPr lang="el-G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el-GR" dirty="0" smtClean="0"/>
              <a:t> Απρ 2014</a:t>
            </a:r>
            <a:endParaRPr lang="el-G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grpSp>
        <p:nvGrpSpPr>
          <p:cNvPr id="35" name="Group 34"/>
          <p:cNvGrpSpPr/>
          <p:nvPr/>
        </p:nvGrpSpPr>
        <p:grpSpPr>
          <a:xfrm>
            <a:off x="288235" y="2289791"/>
            <a:ext cx="8623853" cy="2478155"/>
            <a:chOff x="288235" y="2289791"/>
            <a:chExt cx="8623853" cy="2478155"/>
          </a:xfrm>
        </p:grpSpPr>
        <p:sp>
          <p:nvSpPr>
            <p:cNvPr id="20" name="Ορθογώνιο 7"/>
            <p:cNvSpPr/>
            <p:nvPr/>
          </p:nvSpPr>
          <p:spPr>
            <a:xfrm>
              <a:off x="288235" y="2289791"/>
              <a:ext cx="2057400" cy="97403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l-GR" b="1" dirty="0" smtClean="0"/>
                <a:t>1</a:t>
              </a:r>
            </a:p>
            <a:p>
              <a:pPr algn="ctr"/>
              <a:r>
                <a:rPr lang="el-GR" dirty="0" smtClean="0"/>
                <a:t>Αυτογνωσία</a:t>
              </a:r>
              <a:endParaRPr lang="el-GR" dirty="0"/>
            </a:p>
          </p:txBody>
        </p:sp>
        <p:sp>
          <p:nvSpPr>
            <p:cNvPr id="21" name="Ορθογώνιο 8"/>
            <p:cNvSpPr/>
            <p:nvPr/>
          </p:nvSpPr>
          <p:spPr>
            <a:xfrm>
              <a:off x="288235" y="3793912"/>
              <a:ext cx="2057400" cy="97403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2</a:t>
              </a:r>
              <a:endParaRPr lang="el-GR" b="1" dirty="0" smtClean="0"/>
            </a:p>
            <a:p>
              <a:pPr algn="ctr"/>
              <a:r>
                <a:rPr lang="el-GR" dirty="0" smtClean="0"/>
                <a:t>Σχήμα Διακυβέρνησης</a:t>
              </a:r>
              <a:endParaRPr lang="el-GR" dirty="0"/>
            </a:p>
          </p:txBody>
        </p:sp>
        <p:sp>
          <p:nvSpPr>
            <p:cNvPr id="22" name="Ορθογώνιο 9"/>
            <p:cNvSpPr/>
            <p:nvPr/>
          </p:nvSpPr>
          <p:spPr>
            <a:xfrm>
              <a:off x="2488097" y="2289791"/>
              <a:ext cx="2057400" cy="974034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l-GR" b="1" dirty="0" smtClean="0"/>
                <a:t>3</a:t>
              </a:r>
            </a:p>
            <a:p>
              <a:pPr algn="ctr"/>
              <a:r>
                <a:rPr lang="el-GR" dirty="0" smtClean="0"/>
                <a:t>Όραμα</a:t>
              </a:r>
              <a:endParaRPr lang="el-GR" dirty="0"/>
            </a:p>
          </p:txBody>
        </p:sp>
        <p:sp>
          <p:nvSpPr>
            <p:cNvPr id="23" name="Ορθογώνιο 10"/>
            <p:cNvSpPr/>
            <p:nvPr/>
          </p:nvSpPr>
          <p:spPr>
            <a:xfrm>
              <a:off x="4684645" y="2293102"/>
              <a:ext cx="2057400" cy="97403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l-GR" b="1" dirty="0" smtClean="0"/>
                <a:t>4</a:t>
              </a:r>
            </a:p>
            <a:p>
              <a:pPr algn="ctr"/>
              <a:r>
                <a:rPr lang="el-GR" dirty="0" smtClean="0"/>
                <a:t>Προτεραιότητες</a:t>
              </a:r>
              <a:endParaRPr lang="el-GR" dirty="0"/>
            </a:p>
          </p:txBody>
        </p:sp>
        <p:sp>
          <p:nvSpPr>
            <p:cNvPr id="24" name="Ορθογώνιο 11"/>
            <p:cNvSpPr/>
            <p:nvPr/>
          </p:nvSpPr>
          <p:spPr>
            <a:xfrm>
              <a:off x="6854688" y="2293102"/>
              <a:ext cx="2057400" cy="97403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l-GR" b="1" dirty="0" smtClean="0"/>
                <a:t>5</a:t>
              </a:r>
            </a:p>
            <a:p>
              <a:pPr algn="ctr"/>
              <a:r>
                <a:rPr lang="el-GR" dirty="0" smtClean="0"/>
                <a:t>Σχέδιο Δράσης</a:t>
              </a:r>
              <a:endParaRPr lang="el-GR" dirty="0"/>
            </a:p>
          </p:txBody>
        </p:sp>
        <p:sp>
          <p:nvSpPr>
            <p:cNvPr id="25" name="Ορθογώνιο 12"/>
            <p:cNvSpPr/>
            <p:nvPr/>
          </p:nvSpPr>
          <p:spPr>
            <a:xfrm>
              <a:off x="3438939" y="3793912"/>
              <a:ext cx="5473148" cy="974034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l-GR" b="1" dirty="0" smtClean="0"/>
                <a:t>6</a:t>
              </a:r>
            </a:p>
            <a:p>
              <a:pPr algn="ctr"/>
              <a:r>
                <a:rPr lang="el-GR" dirty="0" smtClean="0"/>
                <a:t>Σύστημα Παρακολούθησης &amp; Αναθεώρησης</a:t>
              </a:r>
              <a:endParaRPr lang="el-GR" dirty="0"/>
            </a:p>
          </p:txBody>
        </p:sp>
        <p:sp>
          <p:nvSpPr>
            <p:cNvPr id="26" name="Δεξιό βέλος 13"/>
            <p:cNvSpPr/>
            <p:nvPr/>
          </p:nvSpPr>
          <p:spPr>
            <a:xfrm>
              <a:off x="2264466" y="2586135"/>
              <a:ext cx="447261" cy="381345"/>
            </a:xfrm>
            <a:prstGeom prst="rightArrow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7" name="Δεξιό βέλος 14"/>
            <p:cNvSpPr/>
            <p:nvPr/>
          </p:nvSpPr>
          <p:spPr>
            <a:xfrm>
              <a:off x="4461014" y="2589446"/>
              <a:ext cx="447261" cy="381345"/>
            </a:xfrm>
            <a:prstGeom prst="rightArrow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8" name="Δεξιό βέλος 15"/>
            <p:cNvSpPr/>
            <p:nvPr/>
          </p:nvSpPr>
          <p:spPr>
            <a:xfrm>
              <a:off x="6631057" y="2589446"/>
              <a:ext cx="447261" cy="381345"/>
            </a:xfrm>
            <a:prstGeom prst="rightArrow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9" name="Δεξιό βέλος 16"/>
            <p:cNvSpPr/>
            <p:nvPr/>
          </p:nvSpPr>
          <p:spPr>
            <a:xfrm rot="5400000">
              <a:off x="3253408" y="3339851"/>
              <a:ext cx="526776" cy="381345"/>
            </a:xfrm>
            <a:prstGeom prst="rightArrow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0" name="Δεξιό βέλος 17"/>
            <p:cNvSpPr/>
            <p:nvPr/>
          </p:nvSpPr>
          <p:spPr>
            <a:xfrm rot="5400000">
              <a:off x="5449956" y="3339852"/>
              <a:ext cx="526776" cy="381345"/>
            </a:xfrm>
            <a:prstGeom prst="rightArrow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1" name="Δεξιό βέλος 18"/>
            <p:cNvSpPr/>
            <p:nvPr/>
          </p:nvSpPr>
          <p:spPr>
            <a:xfrm rot="5400000">
              <a:off x="7620000" y="3336540"/>
              <a:ext cx="526776" cy="381345"/>
            </a:xfrm>
            <a:prstGeom prst="rightArrow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88235" y="3793913"/>
              <a:ext cx="390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>
                  <a:latin typeface="Wingdings"/>
                  <a:ea typeface="Wingdings"/>
                  <a:cs typeface="Wingdings"/>
                </a:rPr>
                <a:t></a:t>
              </a:r>
              <a:endParaRPr lang="el-GR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684645" y="2293102"/>
              <a:ext cx="390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>
                  <a:latin typeface="Wingdings"/>
                  <a:ea typeface="Wingdings"/>
                  <a:cs typeface="Wingdings"/>
                </a:rPr>
                <a:t></a:t>
              </a:r>
              <a:endParaRPr lang="el-GR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8235" y="2293102"/>
              <a:ext cx="390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>
                  <a:latin typeface="Wingdings"/>
                  <a:ea typeface="Wingdings"/>
                  <a:cs typeface="Wingdings"/>
                </a:rPr>
                <a:t></a:t>
              </a:r>
              <a:endParaRPr lang="el-GR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08975" y="2293098"/>
              <a:ext cx="3904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>
                  <a:latin typeface="Wingdings"/>
                  <a:ea typeface="Wingdings"/>
                  <a:cs typeface="Wingdings"/>
                </a:rPr>
                <a:t></a:t>
              </a:r>
              <a:endParaRPr lang="el-GR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53167" y="1417638"/>
            <a:ext cx="2591012" cy="4370682"/>
            <a:chOff x="953167" y="1417638"/>
            <a:chExt cx="2591012" cy="4370682"/>
          </a:xfrm>
        </p:grpSpPr>
        <p:sp>
          <p:nvSpPr>
            <p:cNvPr id="51" name="TextBox 50"/>
            <p:cNvSpPr txBox="1"/>
            <p:nvPr/>
          </p:nvSpPr>
          <p:spPr>
            <a:xfrm>
              <a:off x="2324807" y="1417638"/>
              <a:ext cx="1219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Πρόταση</a:t>
              </a:r>
              <a:endParaRPr lang="en-US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2899451" y="1786970"/>
              <a:ext cx="426672" cy="35751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953167" y="5418988"/>
              <a:ext cx="12193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Πρόταση</a:t>
              </a:r>
              <a:endParaRPr lang="en-US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 flipH="1" flipV="1">
              <a:off x="1251857" y="4822376"/>
              <a:ext cx="269236" cy="5421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1 – Αυτογνωσία / Δεδομένα περιβάλλοντος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5</a:t>
            </a:fld>
            <a:endParaRPr lang="el-GR"/>
          </a:p>
        </p:txBody>
      </p:sp>
      <p:sp>
        <p:nvSpPr>
          <p:cNvPr id="10" name="Oval 9"/>
          <p:cNvSpPr/>
          <p:nvPr/>
        </p:nvSpPr>
        <p:spPr>
          <a:xfrm>
            <a:off x="2741813" y="1696979"/>
            <a:ext cx="3649057" cy="1267269"/>
          </a:xfrm>
          <a:prstGeom prst="ellipse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 10"/>
          <p:cNvSpPr/>
          <p:nvPr/>
        </p:nvSpPr>
        <p:spPr>
          <a:xfrm>
            <a:off x="4068486" y="3062122"/>
            <a:ext cx="1272927" cy="1272927"/>
          </a:xfrm>
          <a:custGeom>
            <a:avLst/>
            <a:gdLst>
              <a:gd name="connsiteX0" fmla="*/ 0 w 1272927"/>
              <a:gd name="connsiteY0" fmla="*/ 636464 h 1272927"/>
              <a:gd name="connsiteX1" fmla="*/ 186417 w 1272927"/>
              <a:gd name="connsiteY1" fmla="*/ 186416 h 1272927"/>
              <a:gd name="connsiteX2" fmla="*/ 636465 w 1272927"/>
              <a:gd name="connsiteY2" fmla="*/ 1 h 1272927"/>
              <a:gd name="connsiteX3" fmla="*/ 1086513 w 1272927"/>
              <a:gd name="connsiteY3" fmla="*/ 186418 h 1272927"/>
              <a:gd name="connsiteX4" fmla="*/ 1272928 w 1272927"/>
              <a:gd name="connsiteY4" fmla="*/ 636466 h 1272927"/>
              <a:gd name="connsiteX5" fmla="*/ 1086512 w 1272927"/>
              <a:gd name="connsiteY5" fmla="*/ 1086514 h 1272927"/>
              <a:gd name="connsiteX6" fmla="*/ 636464 w 1272927"/>
              <a:gd name="connsiteY6" fmla="*/ 1272930 h 1272927"/>
              <a:gd name="connsiteX7" fmla="*/ 186416 w 1272927"/>
              <a:gd name="connsiteY7" fmla="*/ 1086514 h 1272927"/>
              <a:gd name="connsiteX8" fmla="*/ 0 w 1272927"/>
              <a:gd name="connsiteY8" fmla="*/ 636466 h 1272927"/>
              <a:gd name="connsiteX9" fmla="*/ 0 w 1272927"/>
              <a:gd name="connsiteY9" fmla="*/ 636464 h 127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2927" h="1272927">
                <a:moveTo>
                  <a:pt x="0" y="636464"/>
                </a:moveTo>
                <a:cubicBezTo>
                  <a:pt x="0" y="467663"/>
                  <a:pt x="67056" y="305776"/>
                  <a:pt x="186417" y="186416"/>
                </a:cubicBezTo>
                <a:cubicBezTo>
                  <a:pt x="305777" y="67056"/>
                  <a:pt x="467665" y="0"/>
                  <a:pt x="636465" y="1"/>
                </a:cubicBezTo>
                <a:cubicBezTo>
                  <a:pt x="805266" y="1"/>
                  <a:pt x="967153" y="67057"/>
                  <a:pt x="1086513" y="186418"/>
                </a:cubicBezTo>
                <a:cubicBezTo>
                  <a:pt x="1205873" y="305778"/>
                  <a:pt x="1272929" y="467666"/>
                  <a:pt x="1272928" y="636466"/>
                </a:cubicBezTo>
                <a:cubicBezTo>
                  <a:pt x="1272928" y="805267"/>
                  <a:pt x="1205872" y="967154"/>
                  <a:pt x="1086512" y="1086514"/>
                </a:cubicBezTo>
                <a:cubicBezTo>
                  <a:pt x="967152" y="1205874"/>
                  <a:pt x="805265" y="1272930"/>
                  <a:pt x="636464" y="1272930"/>
                </a:cubicBezTo>
                <a:cubicBezTo>
                  <a:pt x="467663" y="1272930"/>
                  <a:pt x="305776" y="1205874"/>
                  <a:pt x="186416" y="1086514"/>
                </a:cubicBezTo>
                <a:cubicBezTo>
                  <a:pt x="67056" y="967154"/>
                  <a:pt x="0" y="805266"/>
                  <a:pt x="0" y="636466"/>
                </a:cubicBezTo>
                <a:lnTo>
                  <a:pt x="0" y="63646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56" tIns="201656" rIns="201656" bIns="20165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sz="1200" kern="1200" dirty="0" smtClean="0"/>
              <a:t>Κείμενα βάσης</a:t>
            </a:r>
            <a:endParaRPr lang="en-US" sz="12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3157636" y="2107144"/>
            <a:ext cx="1272927" cy="1272927"/>
          </a:xfrm>
          <a:custGeom>
            <a:avLst/>
            <a:gdLst>
              <a:gd name="connsiteX0" fmla="*/ 0 w 1272927"/>
              <a:gd name="connsiteY0" fmla="*/ 636464 h 1272927"/>
              <a:gd name="connsiteX1" fmla="*/ 186417 w 1272927"/>
              <a:gd name="connsiteY1" fmla="*/ 186416 h 1272927"/>
              <a:gd name="connsiteX2" fmla="*/ 636465 w 1272927"/>
              <a:gd name="connsiteY2" fmla="*/ 1 h 1272927"/>
              <a:gd name="connsiteX3" fmla="*/ 1086513 w 1272927"/>
              <a:gd name="connsiteY3" fmla="*/ 186418 h 1272927"/>
              <a:gd name="connsiteX4" fmla="*/ 1272928 w 1272927"/>
              <a:gd name="connsiteY4" fmla="*/ 636466 h 1272927"/>
              <a:gd name="connsiteX5" fmla="*/ 1086512 w 1272927"/>
              <a:gd name="connsiteY5" fmla="*/ 1086514 h 1272927"/>
              <a:gd name="connsiteX6" fmla="*/ 636464 w 1272927"/>
              <a:gd name="connsiteY6" fmla="*/ 1272930 h 1272927"/>
              <a:gd name="connsiteX7" fmla="*/ 186416 w 1272927"/>
              <a:gd name="connsiteY7" fmla="*/ 1086514 h 1272927"/>
              <a:gd name="connsiteX8" fmla="*/ 0 w 1272927"/>
              <a:gd name="connsiteY8" fmla="*/ 636466 h 1272927"/>
              <a:gd name="connsiteX9" fmla="*/ 0 w 1272927"/>
              <a:gd name="connsiteY9" fmla="*/ 636464 h 127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2927" h="1272927">
                <a:moveTo>
                  <a:pt x="0" y="636464"/>
                </a:moveTo>
                <a:cubicBezTo>
                  <a:pt x="0" y="467663"/>
                  <a:pt x="67056" y="305776"/>
                  <a:pt x="186417" y="186416"/>
                </a:cubicBezTo>
                <a:cubicBezTo>
                  <a:pt x="305777" y="67056"/>
                  <a:pt x="467665" y="0"/>
                  <a:pt x="636465" y="1"/>
                </a:cubicBezTo>
                <a:cubicBezTo>
                  <a:pt x="805266" y="1"/>
                  <a:pt x="967153" y="67057"/>
                  <a:pt x="1086513" y="186418"/>
                </a:cubicBezTo>
                <a:cubicBezTo>
                  <a:pt x="1205873" y="305778"/>
                  <a:pt x="1272929" y="467666"/>
                  <a:pt x="1272928" y="636466"/>
                </a:cubicBezTo>
                <a:cubicBezTo>
                  <a:pt x="1272928" y="805267"/>
                  <a:pt x="1205872" y="967154"/>
                  <a:pt x="1086512" y="1086514"/>
                </a:cubicBezTo>
                <a:cubicBezTo>
                  <a:pt x="967152" y="1205874"/>
                  <a:pt x="805265" y="1272930"/>
                  <a:pt x="636464" y="1272930"/>
                </a:cubicBezTo>
                <a:cubicBezTo>
                  <a:pt x="467663" y="1272930"/>
                  <a:pt x="305776" y="1205874"/>
                  <a:pt x="186416" y="1086514"/>
                </a:cubicBezTo>
                <a:cubicBezTo>
                  <a:pt x="67056" y="967154"/>
                  <a:pt x="0" y="805266"/>
                  <a:pt x="0" y="636466"/>
                </a:cubicBezTo>
                <a:lnTo>
                  <a:pt x="0" y="63646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56" tIns="201656" rIns="201656" bIns="20165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sz="1200" dirty="0" smtClean="0"/>
              <a:t>Πρωτογενή &amp; </a:t>
            </a:r>
            <a:r>
              <a:rPr lang="el-GR" sz="1200" kern="1200" dirty="0" smtClean="0"/>
              <a:t>Δευτερογενή δεδομένα</a:t>
            </a:r>
            <a:endParaRPr lang="en-US" sz="1200" kern="1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591891" y="1541399"/>
            <a:ext cx="3960217" cy="4469388"/>
            <a:chOff x="2591891" y="1628487"/>
            <a:chExt cx="3960217" cy="4469388"/>
          </a:xfrm>
        </p:grpSpPr>
        <p:sp>
          <p:nvSpPr>
            <p:cNvPr id="14" name="Down Arrow 13"/>
            <p:cNvSpPr/>
            <p:nvPr/>
          </p:nvSpPr>
          <p:spPr>
            <a:xfrm>
              <a:off x="4218409" y="4887180"/>
              <a:ext cx="707181" cy="452596"/>
            </a:xfrm>
            <a:prstGeom prst="downArrow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2874763" y="5249257"/>
              <a:ext cx="3394472" cy="848618"/>
            </a:xfrm>
            <a:custGeom>
              <a:avLst/>
              <a:gdLst>
                <a:gd name="connsiteX0" fmla="*/ 0 w 3394472"/>
                <a:gd name="connsiteY0" fmla="*/ 0 h 848618"/>
                <a:gd name="connsiteX1" fmla="*/ 3394472 w 3394472"/>
                <a:gd name="connsiteY1" fmla="*/ 0 h 848618"/>
                <a:gd name="connsiteX2" fmla="*/ 3394472 w 3394472"/>
                <a:gd name="connsiteY2" fmla="*/ 848618 h 848618"/>
                <a:gd name="connsiteX3" fmla="*/ 0 w 3394472"/>
                <a:gd name="connsiteY3" fmla="*/ 848618 h 848618"/>
                <a:gd name="connsiteX4" fmla="*/ 0 w 3394472"/>
                <a:gd name="connsiteY4" fmla="*/ 0 h 84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472" h="848618">
                  <a:moveTo>
                    <a:pt x="0" y="0"/>
                  </a:moveTo>
                  <a:lnTo>
                    <a:pt x="3394472" y="0"/>
                  </a:lnTo>
                  <a:lnTo>
                    <a:pt x="3394472" y="848618"/>
                  </a:lnTo>
                  <a:lnTo>
                    <a:pt x="0" y="84861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l-GR" sz="2000" kern="1200" dirty="0" smtClean="0"/>
                <a:t>Σύνθεση – </a:t>
              </a:r>
              <a:r>
                <a:rPr lang="en-US" sz="2000" kern="1200" dirty="0" smtClean="0"/>
                <a:t>SWOT</a:t>
              </a:r>
              <a:r>
                <a:rPr lang="el-GR" sz="2000" kern="1200" dirty="0" smtClean="0"/>
                <a:t> – Στρατηγική κατεύθυνση</a:t>
              </a:r>
              <a:endParaRPr lang="en-US" sz="2000" kern="1200" dirty="0"/>
            </a:p>
          </p:txBody>
        </p:sp>
        <p:sp>
          <p:nvSpPr>
            <p:cNvPr id="16" name="Shape 15"/>
            <p:cNvSpPr/>
            <p:nvPr/>
          </p:nvSpPr>
          <p:spPr>
            <a:xfrm>
              <a:off x="2591891" y="1628487"/>
              <a:ext cx="3960217" cy="3168174"/>
            </a:xfrm>
            <a:prstGeom prst="funnel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7" name="Freeform 16"/>
          <p:cNvSpPr/>
          <p:nvPr/>
        </p:nvSpPr>
        <p:spPr>
          <a:xfrm>
            <a:off x="4582963" y="1623080"/>
            <a:ext cx="1272927" cy="1272927"/>
          </a:xfrm>
          <a:custGeom>
            <a:avLst/>
            <a:gdLst>
              <a:gd name="connsiteX0" fmla="*/ 0 w 1272927"/>
              <a:gd name="connsiteY0" fmla="*/ 636464 h 1272927"/>
              <a:gd name="connsiteX1" fmla="*/ 186417 w 1272927"/>
              <a:gd name="connsiteY1" fmla="*/ 186416 h 1272927"/>
              <a:gd name="connsiteX2" fmla="*/ 636465 w 1272927"/>
              <a:gd name="connsiteY2" fmla="*/ 1 h 1272927"/>
              <a:gd name="connsiteX3" fmla="*/ 1086513 w 1272927"/>
              <a:gd name="connsiteY3" fmla="*/ 186418 h 1272927"/>
              <a:gd name="connsiteX4" fmla="*/ 1272928 w 1272927"/>
              <a:gd name="connsiteY4" fmla="*/ 636466 h 1272927"/>
              <a:gd name="connsiteX5" fmla="*/ 1086512 w 1272927"/>
              <a:gd name="connsiteY5" fmla="*/ 1086514 h 1272927"/>
              <a:gd name="connsiteX6" fmla="*/ 636464 w 1272927"/>
              <a:gd name="connsiteY6" fmla="*/ 1272930 h 1272927"/>
              <a:gd name="connsiteX7" fmla="*/ 186416 w 1272927"/>
              <a:gd name="connsiteY7" fmla="*/ 1086514 h 1272927"/>
              <a:gd name="connsiteX8" fmla="*/ 0 w 1272927"/>
              <a:gd name="connsiteY8" fmla="*/ 636466 h 1272927"/>
              <a:gd name="connsiteX9" fmla="*/ 0 w 1272927"/>
              <a:gd name="connsiteY9" fmla="*/ 636464 h 127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2927" h="1272927">
                <a:moveTo>
                  <a:pt x="0" y="636464"/>
                </a:moveTo>
                <a:cubicBezTo>
                  <a:pt x="0" y="467663"/>
                  <a:pt x="67056" y="305776"/>
                  <a:pt x="186417" y="186416"/>
                </a:cubicBezTo>
                <a:cubicBezTo>
                  <a:pt x="305777" y="67056"/>
                  <a:pt x="467665" y="0"/>
                  <a:pt x="636465" y="1"/>
                </a:cubicBezTo>
                <a:cubicBezTo>
                  <a:pt x="805266" y="1"/>
                  <a:pt x="967153" y="67057"/>
                  <a:pt x="1086513" y="186418"/>
                </a:cubicBezTo>
                <a:cubicBezTo>
                  <a:pt x="1205873" y="305778"/>
                  <a:pt x="1272929" y="467666"/>
                  <a:pt x="1272928" y="636466"/>
                </a:cubicBezTo>
                <a:cubicBezTo>
                  <a:pt x="1272928" y="805267"/>
                  <a:pt x="1205872" y="967154"/>
                  <a:pt x="1086512" y="1086514"/>
                </a:cubicBezTo>
                <a:cubicBezTo>
                  <a:pt x="967152" y="1205874"/>
                  <a:pt x="805265" y="1272930"/>
                  <a:pt x="636464" y="1272930"/>
                </a:cubicBezTo>
                <a:cubicBezTo>
                  <a:pt x="467663" y="1272930"/>
                  <a:pt x="305776" y="1205874"/>
                  <a:pt x="186416" y="1086514"/>
                </a:cubicBezTo>
                <a:cubicBezTo>
                  <a:pt x="67056" y="967154"/>
                  <a:pt x="0" y="805266"/>
                  <a:pt x="0" y="636466"/>
                </a:cubicBezTo>
                <a:lnTo>
                  <a:pt x="0" y="63646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656" tIns="201656" rIns="201656" bIns="20165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sz="1200" dirty="0" smtClean="0"/>
              <a:t>Συζήτηση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l-GR" sz="1200" kern="1200" dirty="0" smtClean="0"/>
              <a:t>Στρατηγική Σκέψη</a:t>
            </a:r>
            <a:endParaRPr lang="en-US" sz="1200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Περιφερειακή τυπολογία κατά ΟΟΣΑ</a:t>
            </a:r>
            <a:br>
              <a:rPr lang="el-GR" dirty="0" smtClean="0"/>
            </a:br>
            <a:endParaRPr lang="el-G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6</a:t>
            </a:fld>
            <a:endParaRPr lang="el-GR" dirty="0"/>
          </a:p>
        </p:txBody>
      </p:sp>
      <p:pic>
        <p:nvPicPr>
          <p:cNvPr id="6" name="Picture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796" y="1409453"/>
            <a:ext cx="7333315" cy="414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>
            <a:off x="6900048" y="4943934"/>
            <a:ext cx="308303" cy="289034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8" name="Right Arrow 7"/>
          <p:cNvSpPr/>
          <p:nvPr/>
        </p:nvSpPr>
        <p:spPr>
          <a:xfrm>
            <a:off x="5484649" y="4943934"/>
            <a:ext cx="308303" cy="289034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9" name="Right Arrow 8"/>
          <p:cNvSpPr/>
          <p:nvPr/>
        </p:nvSpPr>
        <p:spPr>
          <a:xfrm>
            <a:off x="623493" y="4943934"/>
            <a:ext cx="308303" cy="289034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Στρατηγική Κατεύθυνση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l-GR" i="1" dirty="0" smtClean="0"/>
              <a:t>Με βάση τις συστάσεις και την τυπολογία του ΟΟΣΑ που υιοθετήθηκε στον Οδηγό Εφαρμογής </a:t>
            </a:r>
            <a:r>
              <a:rPr lang="en-US" i="1" dirty="0" smtClean="0"/>
              <a:t>RIS3 </a:t>
            </a:r>
            <a:r>
              <a:rPr lang="el-GR" i="1" dirty="0" smtClean="0"/>
              <a:t>και λαμβάνοντας υπόψη τα δεδομένα της ανάλυσης:</a:t>
            </a:r>
            <a:endParaRPr lang="en-US" i="1" dirty="0" smtClean="0"/>
          </a:p>
          <a:p>
            <a:pPr indent="0">
              <a:buNone/>
            </a:pPr>
            <a:endParaRPr lang="el-GR" i="1" dirty="0" smtClean="0"/>
          </a:p>
          <a:p>
            <a:pPr>
              <a:buFont typeface="Wingdings" charset="2"/>
              <a:buChar char="§"/>
            </a:pPr>
            <a:r>
              <a:rPr lang="el-GR" dirty="0" smtClean="0">
                <a:solidFill>
                  <a:schemeClr val="accent1"/>
                </a:solidFill>
              </a:rPr>
              <a:t>Η ενδεδειγμένη περιφερειακή στρατηγική για την ΕΤΑΚ είναι ένας συνδυασμός</a:t>
            </a:r>
          </a:p>
          <a:p>
            <a:pPr lvl="1">
              <a:buFont typeface="Wingdings" charset="2"/>
              <a:buChar char="ü"/>
            </a:pPr>
            <a:r>
              <a:rPr lang="el-GR" dirty="0" smtClean="0">
                <a:solidFill>
                  <a:schemeClr val="accent1"/>
                </a:solidFill>
              </a:rPr>
              <a:t>Ανάκτησης του χαμένου εδάφους (</a:t>
            </a:r>
            <a:r>
              <a:rPr lang="en-US" dirty="0" smtClean="0">
                <a:solidFill>
                  <a:schemeClr val="accent1"/>
                </a:solidFill>
              </a:rPr>
              <a:t>catching-up) </a:t>
            </a:r>
            <a:r>
              <a:rPr lang="el-GR" dirty="0" smtClean="0">
                <a:solidFill>
                  <a:schemeClr val="accent1"/>
                </a:solidFill>
              </a:rPr>
              <a:t>και</a:t>
            </a:r>
          </a:p>
          <a:p>
            <a:pPr lvl="1">
              <a:buFont typeface="Wingdings" charset="2"/>
              <a:buChar char="ü"/>
            </a:pPr>
            <a:r>
              <a:rPr lang="el-GR" dirty="0" smtClean="0">
                <a:solidFill>
                  <a:schemeClr val="accent1"/>
                </a:solidFill>
              </a:rPr>
              <a:t>Υποστήριξης του κοινωνικο-οικονομικού μετασχηματισμού</a:t>
            </a:r>
            <a:endParaRPr lang="en-US" dirty="0" smtClean="0">
              <a:solidFill>
                <a:schemeClr val="accent1"/>
              </a:solidFill>
            </a:endParaRPr>
          </a:p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Συνταγές μίγματος πολιτικών από ΟΟΣΑ</a:t>
            </a:r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8</a:t>
            </a:fld>
            <a:endParaRPr lang="el-G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906" y="1380684"/>
            <a:ext cx="7643813" cy="47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481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2 – Σχήμα Διακυβέρνησης: συστατικά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dirty="0" smtClean="0"/>
              <a:t>8 Απρ 2014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Εισήγηση προς το ΠΣΚΕ Ανατολικής Μακεδονίας - Θράκης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3D3-C0E4-FE46-A451-E04B5083FD51}" type="slidenum">
              <a:rPr lang="el-GR" smtClean="0"/>
              <a:pPr/>
              <a:t>9</a:t>
            </a:fld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97960" y="2364720"/>
            <a:ext cx="23513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Σχήμα Διακυβέρνησης = </a:t>
            </a:r>
            <a:r>
              <a:rPr lang="el-GR" dirty="0" smtClean="0">
                <a:solidFill>
                  <a:schemeClr val="accent6"/>
                </a:solidFill>
              </a:rPr>
              <a:t>Ποιός </a:t>
            </a:r>
            <a:r>
              <a:rPr lang="el-GR" dirty="0" smtClean="0">
                <a:solidFill>
                  <a:schemeClr val="accent2"/>
                </a:solidFill>
              </a:rPr>
              <a:t>κάνει </a:t>
            </a:r>
            <a:r>
              <a:rPr lang="el-GR" dirty="0" smtClean="0"/>
              <a:t>τι, πως.</a:t>
            </a:r>
          </a:p>
          <a:p>
            <a:pPr lvl="1"/>
            <a:r>
              <a:rPr lang="el-GR" b="1" i="1" dirty="0" smtClean="0">
                <a:solidFill>
                  <a:schemeClr val="accent6"/>
                </a:solidFill>
              </a:rPr>
              <a:t>Ποιός</a:t>
            </a:r>
            <a:r>
              <a:rPr lang="el-GR" dirty="0" smtClean="0">
                <a:solidFill>
                  <a:schemeClr val="accent6"/>
                </a:solidFill>
              </a:rPr>
              <a:t> = Επιχειρήσεις, Έρευνα, Διοίκηση</a:t>
            </a:r>
            <a:endParaRPr lang="el-GR" b="1" i="1" dirty="0" smtClean="0">
              <a:solidFill>
                <a:schemeClr val="accent6"/>
              </a:solidFill>
            </a:endParaRPr>
          </a:p>
          <a:p>
            <a:pPr lvl="1"/>
            <a:r>
              <a:rPr lang="el-GR" b="1" i="1" dirty="0" smtClean="0">
                <a:solidFill>
                  <a:schemeClr val="accent2"/>
                </a:solidFill>
              </a:rPr>
              <a:t>Κάνει </a:t>
            </a:r>
            <a:r>
              <a:rPr lang="el-GR" dirty="0" smtClean="0">
                <a:solidFill>
                  <a:schemeClr val="accent2"/>
                </a:solidFill>
              </a:rPr>
              <a:t>= Αναλώνει </a:t>
            </a:r>
            <a:r>
              <a:rPr lang="el-GR" b="1" i="1" dirty="0" smtClean="0">
                <a:solidFill>
                  <a:schemeClr val="accent2"/>
                </a:solidFill>
              </a:rPr>
              <a:t>πόρους </a:t>
            </a:r>
            <a:r>
              <a:rPr lang="el-GR" dirty="0" smtClean="0">
                <a:solidFill>
                  <a:schemeClr val="accent2"/>
                </a:solidFill>
              </a:rPr>
              <a:t>για να πετύχει </a:t>
            </a:r>
            <a:r>
              <a:rPr lang="el-GR" b="1" i="1" dirty="0" smtClean="0">
                <a:solidFill>
                  <a:schemeClr val="accent2"/>
                </a:solidFill>
              </a:rPr>
              <a:t>στόχους</a:t>
            </a:r>
            <a:endParaRPr lang="en-US" dirty="0"/>
          </a:p>
        </p:txBody>
      </p:sp>
      <p:graphicFrame>
        <p:nvGraphicFramePr>
          <p:cNvPr id="41" name="Content Placeholder 11"/>
          <p:cNvGraphicFramePr>
            <a:graphicFrameLocks/>
          </p:cNvGraphicFramePr>
          <p:nvPr/>
        </p:nvGraphicFramePr>
        <p:xfrm>
          <a:off x="2471054" y="1156374"/>
          <a:ext cx="6477003" cy="51980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904143"/>
                <a:gridCol w="4572860"/>
              </a:tblGrid>
              <a:tr h="362850">
                <a:tc>
                  <a:txBody>
                    <a:bodyPr/>
                    <a:lstStyle/>
                    <a:p>
                      <a:r>
                        <a:rPr lang="el-GR" sz="1600" dirty="0" smtClean="0"/>
                        <a:t>Συστατικά</a:t>
                      </a:r>
                      <a:endParaRPr lang="el-G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sz="1600" dirty="0" smtClean="0"/>
                        <a:t>Βασικοί Παίκτες</a:t>
                      </a:r>
                      <a:endParaRPr lang="el-GR" sz="1600" dirty="0"/>
                    </a:p>
                  </a:txBody>
                  <a:tcPr/>
                </a:tc>
              </a:tr>
              <a:tr h="890632">
                <a:tc>
                  <a:txBody>
                    <a:bodyPr/>
                    <a:lstStyle/>
                    <a:p>
                      <a:r>
                        <a:rPr lang="el-GR" sz="1200" b="1" dirty="0" smtClean="0"/>
                        <a:t>ΕΡΕΥΝΑ</a:t>
                      </a:r>
                    </a:p>
                    <a:p>
                      <a:r>
                        <a:rPr lang="el-GR" sz="1200" dirty="0" smtClean="0"/>
                        <a:t>(Πανεπιστήμια, Ερευνητικά Κέντρα)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Δημοκρίτειο Πανεπιστήμιο Θράκης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ΤΕΙ Ανατολικής Μακεδονίας-Θράκης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Τοπικό ίχνος Ερευνητικού Κέντρου ΑΘΗΝΑ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ΙΝΑΛΕ</a:t>
                      </a:r>
                      <a:endParaRPr lang="el-GR" sz="1200" dirty="0"/>
                    </a:p>
                  </a:txBody>
                  <a:tcPr/>
                </a:tc>
              </a:tr>
              <a:tr h="494796">
                <a:tc>
                  <a:txBody>
                    <a:bodyPr/>
                    <a:lstStyle/>
                    <a:p>
                      <a:r>
                        <a:rPr lang="el-GR" sz="1200" b="1" dirty="0" smtClean="0"/>
                        <a:t>ΤΕΧΝΟΛΟΓΙΑ</a:t>
                      </a:r>
                    </a:p>
                    <a:p>
                      <a:r>
                        <a:rPr lang="el-GR" sz="1200" dirty="0" smtClean="0"/>
                        <a:t>(Έρευνα στις επιχειρήσεις)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 Λίγα αλλά </a:t>
                      </a:r>
                      <a:r>
                        <a:rPr lang="el-GR" sz="1200" b="1" dirty="0" smtClean="0"/>
                        <a:t>καλά </a:t>
                      </a:r>
                      <a:r>
                        <a:rPr lang="el-GR" sz="1200" dirty="0" smtClean="0"/>
                        <a:t>παραδείγματα</a:t>
                      </a:r>
                      <a:endParaRPr lang="el-GR" sz="1200" dirty="0"/>
                    </a:p>
                  </a:txBody>
                  <a:tcPr/>
                </a:tc>
              </a:tr>
              <a:tr h="494796">
                <a:tc>
                  <a:txBody>
                    <a:bodyPr/>
                    <a:lstStyle/>
                    <a:p>
                      <a:r>
                        <a:rPr lang="el-GR" sz="1200" b="1" dirty="0" smtClean="0"/>
                        <a:t>ΕΠΙΧΕΙΡΗΣΕΙΣ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Μικρομεσαίες Επιχειρήσεις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Γεωργικές Εκμεταλλεύσεις</a:t>
                      </a:r>
                      <a:endParaRPr lang="el-GR" sz="1200" dirty="0"/>
                    </a:p>
                  </a:txBody>
                  <a:tcPr/>
                </a:tc>
              </a:tr>
              <a:tr h="1286469">
                <a:tc>
                  <a:txBody>
                    <a:bodyPr/>
                    <a:lstStyle/>
                    <a:p>
                      <a:r>
                        <a:rPr lang="el-GR" sz="1200" b="1" dirty="0" smtClean="0"/>
                        <a:t>ΥΠΟΣΤΗΡΙΚΤΙΚΕΣ ΔΟΜΕΣ</a:t>
                      </a:r>
                    </a:p>
                    <a:p>
                      <a:r>
                        <a:rPr lang="el-GR" sz="1200" dirty="0" smtClean="0"/>
                        <a:t>(Τεχνολογικά πάρκα, </a:t>
                      </a:r>
                      <a:r>
                        <a:rPr lang="en-US" sz="1200" dirty="0" smtClean="0"/>
                        <a:t>clusters, </a:t>
                      </a:r>
                      <a:r>
                        <a:rPr lang="el-GR" sz="1200" dirty="0" smtClean="0"/>
                        <a:t>σύνδεσμοι</a:t>
                      </a:r>
                      <a:r>
                        <a:rPr lang="el-GR" sz="1200" baseline="0" dirty="0" smtClean="0"/>
                        <a:t> επιχειρήσεων, ...)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Επιμελητήρια, μόνο!</a:t>
                      </a:r>
                      <a:endParaRPr lang="en-US" sz="1200" dirty="0" smtClean="0"/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>
                          <a:solidFill>
                            <a:schemeClr val="accent4"/>
                          </a:solidFill>
                        </a:rPr>
                        <a:t>Υπό σύσταση </a:t>
                      </a:r>
                      <a:r>
                        <a:rPr lang="el-GR" sz="1200" b="1" dirty="0" smtClean="0">
                          <a:solidFill>
                            <a:schemeClr val="accent4"/>
                          </a:solidFill>
                        </a:rPr>
                        <a:t>Περιφερειακό Δίκτυο Μεταφοράς Τεχνολογίας </a:t>
                      </a:r>
                      <a:r>
                        <a:rPr lang="el-GR" sz="1200" dirty="0" smtClean="0">
                          <a:solidFill>
                            <a:schemeClr val="accent4"/>
                          </a:solidFill>
                        </a:rPr>
                        <a:t>από ΠΑΜΘ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>
                          <a:solidFill>
                            <a:schemeClr val="accent4"/>
                          </a:solidFill>
                        </a:rPr>
                        <a:t>Υπό σύσταση </a:t>
                      </a:r>
                      <a:r>
                        <a:rPr lang="el-GR" sz="1200" b="1" dirty="0" smtClean="0">
                          <a:solidFill>
                            <a:schemeClr val="accent4"/>
                          </a:solidFill>
                        </a:rPr>
                        <a:t>Ταμείο Ενίσχυσης Καινοτόμου Επιχειρηματικότητας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b="0" dirty="0" smtClean="0">
                          <a:solidFill>
                            <a:schemeClr val="accent4"/>
                          </a:solidFill>
                        </a:rPr>
                        <a:t>Υπό σύσταση </a:t>
                      </a:r>
                      <a:r>
                        <a:rPr lang="el-GR" sz="1200" b="1" dirty="0" smtClean="0">
                          <a:solidFill>
                            <a:schemeClr val="accent4"/>
                          </a:solidFill>
                        </a:rPr>
                        <a:t>Περιφερειακό Παρατηρητήριο Καινοτομίας &amp; Ψηφιακό Κέντρο Πληροφόρησης</a:t>
                      </a:r>
                      <a:endParaRPr lang="el-GR" sz="1200" b="1" dirty="0">
                        <a:solidFill>
                          <a:schemeClr val="accent4"/>
                        </a:solidFill>
                      </a:endParaRPr>
                    </a:p>
                  </a:txBody>
                  <a:tcPr/>
                </a:tc>
              </a:tr>
              <a:tr h="890632">
                <a:tc>
                  <a:txBody>
                    <a:bodyPr/>
                    <a:lstStyle/>
                    <a:p>
                      <a:r>
                        <a:rPr lang="el-GR" sz="1200" b="1" dirty="0" smtClean="0"/>
                        <a:t>ΑΥΤΟΔΙΟΙΚΗΣΗ</a:t>
                      </a:r>
                    </a:p>
                    <a:p>
                      <a:r>
                        <a:rPr lang="el-GR" sz="1200" dirty="0" smtClean="0"/>
                        <a:t>(Περιφέρεια, Αναπτυξιακές Εταιρείες)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Περιφέρεια Ανατολικής Μακεδονίας-Θράκης και οι υποκείμενες δομές της (Διεύθυνση Ανάπτυξης, ΕΥΔ ΠΑΜΘ, Περιφερειακό Ταμείο Ανάπτυξης,...)</a:t>
                      </a:r>
                      <a:r>
                        <a:rPr lang="en-US" sz="1200" dirty="0" smtClean="0"/>
                        <a:t>, </a:t>
                      </a:r>
                      <a:r>
                        <a:rPr lang="el-GR" sz="1200" dirty="0" smtClean="0"/>
                        <a:t>Δήμοι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Αναπτυξιακές Εταιρείες σε επίπεδο περιφερειακής ενότητας.</a:t>
                      </a:r>
                      <a:endParaRPr lang="el-GR" sz="1200" dirty="0"/>
                    </a:p>
                  </a:txBody>
                  <a:tcPr/>
                </a:tc>
              </a:tr>
              <a:tr h="692714">
                <a:tc>
                  <a:txBody>
                    <a:bodyPr/>
                    <a:lstStyle/>
                    <a:p>
                      <a:r>
                        <a:rPr lang="el-GR" sz="1200" b="1" dirty="0" smtClean="0"/>
                        <a:t>ΚΟΙΝΩΝΙΑ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Επικύρωση της στρατηγικής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el-GR" sz="1200" dirty="0" smtClean="0"/>
                        <a:t>Περιορισμός του χρόνου από τη δημιουργία μέχρι την εμπορική αξιοποίηση της γνώσης.</a:t>
                      </a:r>
                      <a:endParaRPr lang="el-GR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xhibit">
      <a:majorFont>
        <a:latin typeface="Corbel"/>
        <a:ea typeface=""/>
        <a:cs typeface=""/>
        <a:font script="Jpan" typeface="メイリオ"/>
      </a:majorFont>
      <a:minorFont>
        <a:latin typeface="Corbel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2300</Words>
  <Application>Microsoft Office PowerPoint</Application>
  <PresentationFormat>On-screen Show (4:3)</PresentationFormat>
  <Paragraphs>488</Paragraphs>
  <Slides>39</Slides>
  <Notes>39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Ορισμός προτεραιοτήτων για την Περιφερειακή Στρατηγική Καινοτομίας με βάση την RIS3</vt:lpstr>
      <vt:lpstr>Διάρθρωση της παρουσίασης</vt:lpstr>
      <vt:lpstr>Διάρθρωση της παρουσίασης</vt:lpstr>
      <vt:lpstr>Τα βήματα με τη σωστή σειρά</vt:lpstr>
      <vt:lpstr>1 – Αυτογνωσία / Δεδομένα περιβάλλοντος</vt:lpstr>
      <vt:lpstr>Περιφερειακή τυπολογία κατά ΟΟΣΑ </vt:lpstr>
      <vt:lpstr>Στρατηγική Κατεύθυνση</vt:lpstr>
      <vt:lpstr>Συνταγές μίγματος πολιτικών από ΟΟΣΑ</vt:lpstr>
      <vt:lpstr>2 – Σχήμα Διακυβέρνησης: συστατικά</vt:lpstr>
      <vt:lpstr>Πρόταση για το Σχήμα Διακυβέρνησης</vt:lpstr>
      <vt:lpstr>3 – Όραμα (πρόταση)</vt:lpstr>
      <vt:lpstr>Διάρθρωση της παρουσίασης</vt:lpstr>
      <vt:lpstr>Τί σημαίνει Έξυπνη Εξειδίκευση</vt:lpstr>
      <vt:lpstr>Πώς προέκυψαν οι τομείς παρέμβασης; (1) </vt:lpstr>
      <vt:lpstr>Πώς προέκυψαν οι τομείς παρέμβασης; (2) </vt:lpstr>
      <vt:lpstr>Μεταβλητές / κριτήρια που εξετάστηκαν (1)</vt:lpstr>
      <vt:lpstr>Αγροδιατροφικό σύμπλεγμα: Πρώτη προσέγγιση</vt:lpstr>
      <vt:lpstr>Αποτέλεσμα Ιεράρχησης: Αγροδιατροφικό σύμπλεγμα</vt:lpstr>
      <vt:lpstr>Μεταβλητές / κριτήρια που εξετάστηκαν (2)</vt:lpstr>
      <vt:lpstr>Αποτέλεσμα Ιεράρχησης: Μεταποίηση - Τουρισμός</vt:lpstr>
      <vt:lpstr>Οριζόντιες προτεραιότητες</vt:lpstr>
      <vt:lpstr>Κάθετες Προτεραιότητες – 1ος Πυλώνας </vt:lpstr>
      <vt:lpstr>Κάθετες Προτεραιότητες – 2ος Πυλώνας (1) </vt:lpstr>
      <vt:lpstr>Κάθετες Προτεραιότητες – 2ος Πυλώνας (2) </vt:lpstr>
      <vt:lpstr>Διάρθρωση της παρουσίασης</vt:lpstr>
      <vt:lpstr>5 - Σχέδιο Δράσης</vt:lpstr>
      <vt:lpstr>Απαίτηση για συνδυασμένες παρεμβάσεις</vt:lpstr>
      <vt:lpstr>Συστάσεις Οδηγού RIS3 Guide</vt:lpstr>
      <vt:lpstr>Χρηματοδότηση;</vt:lpstr>
      <vt:lpstr>6 – Σύστημα Παρακολούθησης &amp; Αναθεώρησης</vt:lpstr>
      <vt:lpstr>Συστατικά του συστήματος</vt:lpstr>
      <vt:lpstr>Slide 32</vt:lpstr>
      <vt:lpstr>ΔΕΔΟΜΕΝΑ</vt:lpstr>
      <vt:lpstr>Περιφερειακή Ανταγωνιστικότητα</vt:lpstr>
      <vt:lpstr>Kατά Κεφαλή Δαπάνες Ε&amp;Α (Επιχειρήσεις&amp; Ανώτατη Εκπαίδευση) σε σχέση με τις υπόλοιπες ευρωπαϊκές περιφέρειες (Εurostat,2011)</vt:lpstr>
      <vt:lpstr>Δυναμική 2005-2011: BERD vs HERD</vt:lpstr>
      <vt:lpstr>Ποιοί πληρώνουν για Ε&amp;Α στην Ελλάδα;</vt:lpstr>
      <vt:lpstr>Διακυβέρνηση: Απαιτήσεις Οδηγού Εφαρμογής</vt:lpstr>
      <vt:lpstr>Όραμα: Απαιτήσεις Οδηγού Εφαρμογής</vt:lpstr>
    </vt:vector>
  </TitlesOfParts>
  <Company>Innovatia Systems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RIS3REMTH</dc:title>
  <dc:subject>The next steps</dc:subject>
  <dc:creator>Dr Yannis Tolias</dc:creator>
  <cp:lastModifiedBy>Michalis Metaxas</cp:lastModifiedBy>
  <cp:revision>146</cp:revision>
  <dcterms:created xsi:type="dcterms:W3CDTF">2014-01-20T17:10:00Z</dcterms:created>
  <dcterms:modified xsi:type="dcterms:W3CDTF">2014-04-07T11:55:34Z</dcterms:modified>
</cp:coreProperties>
</file>