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30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577CED-6DC3-9C4C-BC1A-9C577ACF4890}" type="doc">
      <dgm:prSet loTypeId="urn:microsoft.com/office/officeart/2005/8/layout/radial5" loCatId="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0A6C28-02A1-A943-8482-1A4666C1D23A}">
      <dgm:prSet phldrT="[Text]"/>
      <dgm:spPr/>
      <dgm:t>
        <a:bodyPr/>
        <a:lstStyle/>
        <a:p>
          <a:r>
            <a:rPr lang="el-GR" dirty="0" smtClean="0"/>
            <a:t>ΤΕΙ ΑΜΘ</a:t>
          </a:r>
          <a:endParaRPr lang="en-US" dirty="0"/>
        </a:p>
      </dgm:t>
    </dgm:pt>
    <dgm:pt modelId="{3A658F50-E29C-7540-B536-63864BA8EA79}" type="parTrans" cxnId="{A4400BDC-DF88-3047-81EF-97AF2FC4C749}">
      <dgm:prSet/>
      <dgm:spPr/>
      <dgm:t>
        <a:bodyPr/>
        <a:lstStyle/>
        <a:p>
          <a:endParaRPr lang="en-US"/>
        </a:p>
      </dgm:t>
    </dgm:pt>
    <dgm:pt modelId="{87001481-787F-4E41-84BB-3B359345DBC6}" type="sibTrans" cxnId="{A4400BDC-DF88-3047-81EF-97AF2FC4C749}">
      <dgm:prSet/>
      <dgm:spPr/>
      <dgm:t>
        <a:bodyPr/>
        <a:lstStyle/>
        <a:p>
          <a:endParaRPr lang="en-US"/>
        </a:p>
      </dgm:t>
    </dgm:pt>
    <dgm:pt modelId="{A5201E76-E08E-7640-AB7D-CFA73460C9B7}">
      <dgm:prSet phldrT="[Text]"/>
      <dgm:spPr/>
      <dgm:t>
        <a:bodyPr/>
        <a:lstStyle/>
        <a:p>
          <a:r>
            <a:rPr lang="en-US" dirty="0" smtClean="0"/>
            <a:t>Grid </a:t>
          </a:r>
          <a:endParaRPr lang="en-US" dirty="0"/>
        </a:p>
      </dgm:t>
    </dgm:pt>
    <dgm:pt modelId="{5C881A5D-44E3-0942-B08C-46E92E382F6A}" type="parTrans" cxnId="{820AE420-E59D-F242-A21F-D916CAF5859B}">
      <dgm:prSet/>
      <dgm:spPr/>
      <dgm:t>
        <a:bodyPr/>
        <a:lstStyle/>
        <a:p>
          <a:endParaRPr lang="en-US"/>
        </a:p>
      </dgm:t>
    </dgm:pt>
    <dgm:pt modelId="{BAF635BF-7D11-1C49-94BC-E61E60B82F00}" type="sibTrans" cxnId="{820AE420-E59D-F242-A21F-D916CAF5859B}">
      <dgm:prSet/>
      <dgm:spPr/>
      <dgm:t>
        <a:bodyPr/>
        <a:lstStyle/>
        <a:p>
          <a:endParaRPr lang="en-US"/>
        </a:p>
      </dgm:t>
    </dgm:pt>
    <dgm:pt modelId="{232DEA76-1F93-D149-93FA-88269CB8974B}">
      <dgm:prSet phldrT="[Text]"/>
      <dgm:spPr/>
      <dgm:t>
        <a:bodyPr/>
        <a:lstStyle/>
        <a:p>
          <a:r>
            <a:rPr lang="en-US" dirty="0" smtClean="0"/>
            <a:t>Materials Characterization Division </a:t>
          </a:r>
          <a:endParaRPr lang="en-US" dirty="0"/>
        </a:p>
      </dgm:t>
    </dgm:pt>
    <dgm:pt modelId="{850E4AB0-C32E-4F48-8A30-C01FDE3BA0D0}" type="parTrans" cxnId="{275AC47C-3F5D-174F-A4F2-F66FC85AFF0A}">
      <dgm:prSet/>
      <dgm:spPr/>
      <dgm:t>
        <a:bodyPr/>
        <a:lstStyle/>
        <a:p>
          <a:endParaRPr lang="en-US"/>
        </a:p>
      </dgm:t>
    </dgm:pt>
    <dgm:pt modelId="{7236D976-1BBD-D641-BD01-114FBBF943BF}" type="sibTrans" cxnId="{275AC47C-3F5D-174F-A4F2-F66FC85AFF0A}">
      <dgm:prSet/>
      <dgm:spPr/>
      <dgm:t>
        <a:bodyPr/>
        <a:lstStyle/>
        <a:p>
          <a:endParaRPr lang="en-US"/>
        </a:p>
      </dgm:t>
    </dgm:pt>
    <dgm:pt modelId="{4FFC3FA5-6F5F-DF4B-87B5-9ED8B35C7C36}">
      <dgm:prSet phldrT="[Text]"/>
      <dgm:spPr/>
      <dgm:t>
        <a:bodyPr/>
        <a:lstStyle/>
        <a:p>
          <a:r>
            <a:rPr lang="en-US" dirty="0" smtClean="0"/>
            <a:t>Mechanical Engineering Division </a:t>
          </a:r>
          <a:endParaRPr lang="en-US" dirty="0"/>
        </a:p>
      </dgm:t>
    </dgm:pt>
    <dgm:pt modelId="{DC8FB109-E12E-9548-8528-ABFEAEE22C85}" type="parTrans" cxnId="{E9BFE755-071D-FA47-8B1F-EE16AEFA34EE}">
      <dgm:prSet/>
      <dgm:spPr/>
      <dgm:t>
        <a:bodyPr/>
        <a:lstStyle/>
        <a:p>
          <a:endParaRPr lang="en-US"/>
        </a:p>
      </dgm:t>
    </dgm:pt>
    <dgm:pt modelId="{B5CD80D8-DEFC-FA42-9AC9-F22B3F644EDD}" type="sibTrans" cxnId="{E9BFE755-071D-FA47-8B1F-EE16AEFA34EE}">
      <dgm:prSet/>
      <dgm:spPr/>
      <dgm:t>
        <a:bodyPr/>
        <a:lstStyle/>
        <a:p>
          <a:endParaRPr lang="en-US"/>
        </a:p>
      </dgm:t>
    </dgm:pt>
    <dgm:pt modelId="{E04C3CD7-7D3C-1B4C-A6BC-7F79FF376BD8}">
      <dgm:prSet phldrT="[Text]"/>
      <dgm:spPr/>
      <dgm:t>
        <a:bodyPr/>
        <a:lstStyle/>
        <a:p>
          <a:r>
            <a:rPr lang="en-US" dirty="0" smtClean="0"/>
            <a:t>Electrical Engineering Division </a:t>
          </a:r>
          <a:endParaRPr lang="en-US" dirty="0"/>
        </a:p>
      </dgm:t>
    </dgm:pt>
    <dgm:pt modelId="{7E40F942-B3E2-0A4C-A408-820E13A3AA95}" type="parTrans" cxnId="{9178820C-F728-BB4C-9310-7DE50C4CE3AF}">
      <dgm:prSet/>
      <dgm:spPr/>
      <dgm:t>
        <a:bodyPr/>
        <a:lstStyle/>
        <a:p>
          <a:endParaRPr lang="en-US"/>
        </a:p>
      </dgm:t>
    </dgm:pt>
    <dgm:pt modelId="{63CB71A5-1076-7D47-BD85-1763DBD55129}" type="sibTrans" cxnId="{9178820C-F728-BB4C-9310-7DE50C4CE3AF}">
      <dgm:prSet/>
      <dgm:spPr/>
      <dgm:t>
        <a:bodyPr/>
        <a:lstStyle/>
        <a:p>
          <a:endParaRPr lang="en-US"/>
        </a:p>
      </dgm:t>
    </dgm:pt>
    <dgm:pt modelId="{A51A48A1-6C73-7F4F-9BA4-51F8AE83635A}" type="pres">
      <dgm:prSet presAssocID="{FA577CED-6DC3-9C4C-BC1A-9C577ACF489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9E6AC7-783A-9C44-A044-D31E0D5A7DE3}" type="pres">
      <dgm:prSet presAssocID="{470A6C28-02A1-A943-8482-1A4666C1D23A}" presName="centerShape" presStyleLbl="node0" presStyleIdx="0" presStyleCnt="1"/>
      <dgm:spPr/>
      <dgm:t>
        <a:bodyPr/>
        <a:lstStyle/>
        <a:p>
          <a:endParaRPr lang="en-US"/>
        </a:p>
      </dgm:t>
    </dgm:pt>
    <dgm:pt modelId="{DE245075-B757-B14E-97B3-E5EB98032124}" type="pres">
      <dgm:prSet presAssocID="{5C881A5D-44E3-0942-B08C-46E92E382F6A}" presName="parTrans" presStyleLbl="sibTrans2D1" presStyleIdx="0" presStyleCnt="4"/>
      <dgm:spPr/>
      <dgm:t>
        <a:bodyPr/>
        <a:lstStyle/>
        <a:p>
          <a:endParaRPr lang="en-US"/>
        </a:p>
      </dgm:t>
    </dgm:pt>
    <dgm:pt modelId="{866A0ACC-5345-1A48-A6F1-A12DCE3BE7E9}" type="pres">
      <dgm:prSet presAssocID="{5C881A5D-44E3-0942-B08C-46E92E382F6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0427D27-34F5-E147-ABF4-44063659DA9C}" type="pres">
      <dgm:prSet presAssocID="{A5201E76-E08E-7640-AB7D-CFA73460C9B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25F348-52F2-1D44-8887-6CA1F172B585}" type="pres">
      <dgm:prSet presAssocID="{850E4AB0-C32E-4F48-8A30-C01FDE3BA0D0}" presName="parTrans" presStyleLbl="sibTrans2D1" presStyleIdx="1" presStyleCnt="4"/>
      <dgm:spPr/>
      <dgm:t>
        <a:bodyPr/>
        <a:lstStyle/>
        <a:p>
          <a:endParaRPr lang="en-US"/>
        </a:p>
      </dgm:t>
    </dgm:pt>
    <dgm:pt modelId="{E0DFDA6B-EC18-7E4B-A70A-1B428F3B6C9F}" type="pres">
      <dgm:prSet presAssocID="{850E4AB0-C32E-4F48-8A30-C01FDE3BA0D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37F3068-FC00-5A41-82B7-72416637B9BD}" type="pres">
      <dgm:prSet presAssocID="{232DEA76-1F93-D149-93FA-88269CB8974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DE4439-2A9B-3D46-8C33-D4C1F482335D}" type="pres">
      <dgm:prSet presAssocID="{DC8FB109-E12E-9548-8528-ABFEAEE22C85}" presName="parTrans" presStyleLbl="sibTrans2D1" presStyleIdx="2" presStyleCnt="4"/>
      <dgm:spPr/>
      <dgm:t>
        <a:bodyPr/>
        <a:lstStyle/>
        <a:p>
          <a:endParaRPr lang="en-US"/>
        </a:p>
      </dgm:t>
    </dgm:pt>
    <dgm:pt modelId="{EC1BB213-1E21-8B47-AFEF-4DAB503E0CA2}" type="pres">
      <dgm:prSet presAssocID="{DC8FB109-E12E-9548-8528-ABFEAEE22C8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279161C1-7BE0-4B48-AD38-F349A6E04EF2}" type="pres">
      <dgm:prSet presAssocID="{4FFC3FA5-6F5F-DF4B-87B5-9ED8B35C7C3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01642-00D6-2D4B-9759-A0D49CEE46BD}" type="pres">
      <dgm:prSet presAssocID="{7E40F942-B3E2-0A4C-A408-820E13A3AA95}" presName="parTrans" presStyleLbl="sibTrans2D1" presStyleIdx="3" presStyleCnt="4"/>
      <dgm:spPr/>
      <dgm:t>
        <a:bodyPr/>
        <a:lstStyle/>
        <a:p>
          <a:endParaRPr lang="en-US"/>
        </a:p>
      </dgm:t>
    </dgm:pt>
    <dgm:pt modelId="{CD220205-E827-CE43-912D-C68FAEE211A9}" type="pres">
      <dgm:prSet presAssocID="{7E40F942-B3E2-0A4C-A408-820E13A3AA9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F54B8196-E62C-E54E-AC2A-B68E777B4C3D}" type="pres">
      <dgm:prSet presAssocID="{E04C3CD7-7D3C-1B4C-A6BC-7F79FF376BD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0AE420-E59D-F242-A21F-D916CAF5859B}" srcId="{470A6C28-02A1-A943-8482-1A4666C1D23A}" destId="{A5201E76-E08E-7640-AB7D-CFA73460C9B7}" srcOrd="0" destOrd="0" parTransId="{5C881A5D-44E3-0942-B08C-46E92E382F6A}" sibTransId="{BAF635BF-7D11-1C49-94BC-E61E60B82F00}"/>
    <dgm:cxn modelId="{9178820C-F728-BB4C-9310-7DE50C4CE3AF}" srcId="{470A6C28-02A1-A943-8482-1A4666C1D23A}" destId="{E04C3CD7-7D3C-1B4C-A6BC-7F79FF376BD8}" srcOrd="3" destOrd="0" parTransId="{7E40F942-B3E2-0A4C-A408-820E13A3AA95}" sibTransId="{63CB71A5-1076-7D47-BD85-1763DBD55129}"/>
    <dgm:cxn modelId="{275AC47C-3F5D-174F-A4F2-F66FC85AFF0A}" srcId="{470A6C28-02A1-A943-8482-1A4666C1D23A}" destId="{232DEA76-1F93-D149-93FA-88269CB8974B}" srcOrd="1" destOrd="0" parTransId="{850E4AB0-C32E-4F48-8A30-C01FDE3BA0D0}" sibTransId="{7236D976-1BBD-D641-BD01-114FBBF943BF}"/>
    <dgm:cxn modelId="{74004B1A-D297-9247-89B1-4E50B973DDBD}" type="presOf" srcId="{DC8FB109-E12E-9548-8528-ABFEAEE22C85}" destId="{EC1BB213-1E21-8B47-AFEF-4DAB503E0CA2}" srcOrd="1" destOrd="0" presId="urn:microsoft.com/office/officeart/2005/8/layout/radial5"/>
    <dgm:cxn modelId="{07191CDC-1962-384D-BB4A-B5121ED767AB}" type="presOf" srcId="{7E40F942-B3E2-0A4C-A408-820E13A3AA95}" destId="{33501642-00D6-2D4B-9759-A0D49CEE46BD}" srcOrd="0" destOrd="0" presId="urn:microsoft.com/office/officeart/2005/8/layout/radial5"/>
    <dgm:cxn modelId="{A4400BDC-DF88-3047-81EF-97AF2FC4C749}" srcId="{FA577CED-6DC3-9C4C-BC1A-9C577ACF4890}" destId="{470A6C28-02A1-A943-8482-1A4666C1D23A}" srcOrd="0" destOrd="0" parTransId="{3A658F50-E29C-7540-B536-63864BA8EA79}" sibTransId="{87001481-787F-4E41-84BB-3B359345DBC6}"/>
    <dgm:cxn modelId="{6AD835E0-8D42-6C4A-A03C-04DBC293795E}" type="presOf" srcId="{4FFC3FA5-6F5F-DF4B-87B5-9ED8B35C7C36}" destId="{279161C1-7BE0-4B48-AD38-F349A6E04EF2}" srcOrd="0" destOrd="0" presId="urn:microsoft.com/office/officeart/2005/8/layout/radial5"/>
    <dgm:cxn modelId="{E9BFE755-071D-FA47-8B1F-EE16AEFA34EE}" srcId="{470A6C28-02A1-A943-8482-1A4666C1D23A}" destId="{4FFC3FA5-6F5F-DF4B-87B5-9ED8B35C7C36}" srcOrd="2" destOrd="0" parTransId="{DC8FB109-E12E-9548-8528-ABFEAEE22C85}" sibTransId="{B5CD80D8-DEFC-FA42-9AC9-F22B3F644EDD}"/>
    <dgm:cxn modelId="{8F04FF88-CDD8-6445-BFA2-F8BF3E5DDA4B}" type="presOf" srcId="{5C881A5D-44E3-0942-B08C-46E92E382F6A}" destId="{866A0ACC-5345-1A48-A6F1-A12DCE3BE7E9}" srcOrd="1" destOrd="0" presId="urn:microsoft.com/office/officeart/2005/8/layout/radial5"/>
    <dgm:cxn modelId="{F03D3584-887D-0442-954B-B9EB9B55AD3C}" type="presOf" srcId="{5C881A5D-44E3-0942-B08C-46E92E382F6A}" destId="{DE245075-B757-B14E-97B3-E5EB98032124}" srcOrd="0" destOrd="0" presId="urn:microsoft.com/office/officeart/2005/8/layout/radial5"/>
    <dgm:cxn modelId="{A05AA6D3-50C1-4D4E-B781-F9605A37F348}" type="presOf" srcId="{7E40F942-B3E2-0A4C-A408-820E13A3AA95}" destId="{CD220205-E827-CE43-912D-C68FAEE211A9}" srcOrd="1" destOrd="0" presId="urn:microsoft.com/office/officeart/2005/8/layout/radial5"/>
    <dgm:cxn modelId="{925371A6-8F01-824C-8628-03CFB06B81D5}" type="presOf" srcId="{A5201E76-E08E-7640-AB7D-CFA73460C9B7}" destId="{40427D27-34F5-E147-ABF4-44063659DA9C}" srcOrd="0" destOrd="0" presId="urn:microsoft.com/office/officeart/2005/8/layout/radial5"/>
    <dgm:cxn modelId="{D09A7328-5D74-AB45-8DDF-88499BAC917E}" type="presOf" srcId="{FA577CED-6DC3-9C4C-BC1A-9C577ACF4890}" destId="{A51A48A1-6C73-7F4F-9BA4-51F8AE83635A}" srcOrd="0" destOrd="0" presId="urn:microsoft.com/office/officeart/2005/8/layout/radial5"/>
    <dgm:cxn modelId="{0B2249E7-4025-C449-BB5C-D83EF48093F2}" type="presOf" srcId="{850E4AB0-C32E-4F48-8A30-C01FDE3BA0D0}" destId="{0C25F348-52F2-1D44-8887-6CA1F172B585}" srcOrd="0" destOrd="0" presId="urn:microsoft.com/office/officeart/2005/8/layout/radial5"/>
    <dgm:cxn modelId="{9BEC8A1A-FFAC-DA4A-9501-BD17C399CF3A}" type="presOf" srcId="{E04C3CD7-7D3C-1B4C-A6BC-7F79FF376BD8}" destId="{F54B8196-E62C-E54E-AC2A-B68E777B4C3D}" srcOrd="0" destOrd="0" presId="urn:microsoft.com/office/officeart/2005/8/layout/radial5"/>
    <dgm:cxn modelId="{2F9755D1-4CEA-714B-995C-DD8C568EDEC0}" type="presOf" srcId="{232DEA76-1F93-D149-93FA-88269CB8974B}" destId="{837F3068-FC00-5A41-82B7-72416637B9BD}" srcOrd="0" destOrd="0" presId="urn:microsoft.com/office/officeart/2005/8/layout/radial5"/>
    <dgm:cxn modelId="{615A1990-CC56-7840-8AEC-C1CB4E7F5795}" type="presOf" srcId="{850E4AB0-C32E-4F48-8A30-C01FDE3BA0D0}" destId="{E0DFDA6B-EC18-7E4B-A70A-1B428F3B6C9F}" srcOrd="1" destOrd="0" presId="urn:microsoft.com/office/officeart/2005/8/layout/radial5"/>
    <dgm:cxn modelId="{0F8D1828-ED0B-3B42-A0E7-B7C37EA7533C}" type="presOf" srcId="{DC8FB109-E12E-9548-8528-ABFEAEE22C85}" destId="{96DE4439-2A9B-3D46-8C33-D4C1F482335D}" srcOrd="0" destOrd="0" presId="urn:microsoft.com/office/officeart/2005/8/layout/radial5"/>
    <dgm:cxn modelId="{2A9E197F-6EC9-FC48-9028-3F400A9EFD5B}" type="presOf" srcId="{470A6C28-02A1-A943-8482-1A4666C1D23A}" destId="{E49E6AC7-783A-9C44-A044-D31E0D5A7DE3}" srcOrd="0" destOrd="0" presId="urn:microsoft.com/office/officeart/2005/8/layout/radial5"/>
    <dgm:cxn modelId="{D14B1453-8E8E-3941-86DF-3B0A247EA81D}" type="presParOf" srcId="{A51A48A1-6C73-7F4F-9BA4-51F8AE83635A}" destId="{E49E6AC7-783A-9C44-A044-D31E0D5A7DE3}" srcOrd="0" destOrd="0" presId="urn:microsoft.com/office/officeart/2005/8/layout/radial5"/>
    <dgm:cxn modelId="{8D89D152-D114-4C44-B5F2-972DD0BACE02}" type="presParOf" srcId="{A51A48A1-6C73-7F4F-9BA4-51F8AE83635A}" destId="{DE245075-B757-B14E-97B3-E5EB98032124}" srcOrd="1" destOrd="0" presId="urn:microsoft.com/office/officeart/2005/8/layout/radial5"/>
    <dgm:cxn modelId="{61EC3706-30BE-8A44-8FF3-909EE1B819C0}" type="presParOf" srcId="{DE245075-B757-B14E-97B3-E5EB98032124}" destId="{866A0ACC-5345-1A48-A6F1-A12DCE3BE7E9}" srcOrd="0" destOrd="0" presId="urn:microsoft.com/office/officeart/2005/8/layout/radial5"/>
    <dgm:cxn modelId="{0B003709-BF7A-E149-979C-07A62062B1EB}" type="presParOf" srcId="{A51A48A1-6C73-7F4F-9BA4-51F8AE83635A}" destId="{40427D27-34F5-E147-ABF4-44063659DA9C}" srcOrd="2" destOrd="0" presId="urn:microsoft.com/office/officeart/2005/8/layout/radial5"/>
    <dgm:cxn modelId="{F671FAAF-FE53-5D4E-A3CA-AD8791770F22}" type="presParOf" srcId="{A51A48A1-6C73-7F4F-9BA4-51F8AE83635A}" destId="{0C25F348-52F2-1D44-8887-6CA1F172B585}" srcOrd="3" destOrd="0" presId="urn:microsoft.com/office/officeart/2005/8/layout/radial5"/>
    <dgm:cxn modelId="{BBD16D0A-63F7-A54C-865F-63C9D932DAFC}" type="presParOf" srcId="{0C25F348-52F2-1D44-8887-6CA1F172B585}" destId="{E0DFDA6B-EC18-7E4B-A70A-1B428F3B6C9F}" srcOrd="0" destOrd="0" presId="urn:microsoft.com/office/officeart/2005/8/layout/radial5"/>
    <dgm:cxn modelId="{4455818D-D290-4D42-874C-B8474A9C41C2}" type="presParOf" srcId="{A51A48A1-6C73-7F4F-9BA4-51F8AE83635A}" destId="{837F3068-FC00-5A41-82B7-72416637B9BD}" srcOrd="4" destOrd="0" presId="urn:microsoft.com/office/officeart/2005/8/layout/radial5"/>
    <dgm:cxn modelId="{2F683C9E-9F32-7540-A310-F5D94AA78E11}" type="presParOf" srcId="{A51A48A1-6C73-7F4F-9BA4-51F8AE83635A}" destId="{96DE4439-2A9B-3D46-8C33-D4C1F482335D}" srcOrd="5" destOrd="0" presId="urn:microsoft.com/office/officeart/2005/8/layout/radial5"/>
    <dgm:cxn modelId="{6AD4D95B-A5AA-7840-B2D8-56B8CB6462FE}" type="presParOf" srcId="{96DE4439-2A9B-3D46-8C33-D4C1F482335D}" destId="{EC1BB213-1E21-8B47-AFEF-4DAB503E0CA2}" srcOrd="0" destOrd="0" presId="urn:microsoft.com/office/officeart/2005/8/layout/radial5"/>
    <dgm:cxn modelId="{60EA3C45-09F9-3B4D-8123-C97593363B8F}" type="presParOf" srcId="{A51A48A1-6C73-7F4F-9BA4-51F8AE83635A}" destId="{279161C1-7BE0-4B48-AD38-F349A6E04EF2}" srcOrd="6" destOrd="0" presId="urn:microsoft.com/office/officeart/2005/8/layout/radial5"/>
    <dgm:cxn modelId="{4DC0397C-B8AB-EB40-AD32-EFFFDDF9865C}" type="presParOf" srcId="{A51A48A1-6C73-7F4F-9BA4-51F8AE83635A}" destId="{33501642-00D6-2D4B-9759-A0D49CEE46BD}" srcOrd="7" destOrd="0" presId="urn:microsoft.com/office/officeart/2005/8/layout/radial5"/>
    <dgm:cxn modelId="{B3982E53-BAB8-AB40-A971-A82057ED2977}" type="presParOf" srcId="{33501642-00D6-2D4B-9759-A0D49CEE46BD}" destId="{CD220205-E827-CE43-912D-C68FAEE211A9}" srcOrd="0" destOrd="0" presId="urn:microsoft.com/office/officeart/2005/8/layout/radial5"/>
    <dgm:cxn modelId="{1F72DA36-C1F3-D24C-8EBE-73613C72B791}" type="presParOf" srcId="{A51A48A1-6C73-7F4F-9BA4-51F8AE83635A}" destId="{F54B8196-E62C-E54E-AC2A-B68E777B4C3D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E6AC7-783A-9C44-A044-D31E0D5A7DE3}">
      <dsp:nvSpPr>
        <dsp:cNvPr id="0" name=""/>
        <dsp:cNvSpPr/>
      </dsp:nvSpPr>
      <dsp:spPr>
        <a:xfrm>
          <a:off x="2981255" y="1932020"/>
          <a:ext cx="1168129" cy="11681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600" kern="1200" dirty="0" smtClean="0"/>
            <a:t>ΤΕΙ ΑΜΘ</a:t>
          </a:r>
          <a:endParaRPr lang="en-US" sz="2600" kern="1200" dirty="0"/>
        </a:p>
      </dsp:txBody>
      <dsp:txXfrm>
        <a:off x="3152324" y="2103089"/>
        <a:ext cx="825991" cy="825991"/>
      </dsp:txXfrm>
    </dsp:sp>
    <dsp:sp modelId="{DE245075-B757-B14E-97B3-E5EB98032124}">
      <dsp:nvSpPr>
        <dsp:cNvPr id="0" name=""/>
        <dsp:cNvSpPr/>
      </dsp:nvSpPr>
      <dsp:spPr>
        <a:xfrm rot="16200000">
          <a:off x="3440961" y="1505838"/>
          <a:ext cx="248716" cy="3971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70000">
            <a:schemeClr val="accent2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478269" y="1622579"/>
        <a:ext cx="174101" cy="238298"/>
      </dsp:txXfrm>
    </dsp:sp>
    <dsp:sp modelId="{40427D27-34F5-E147-ABF4-44063659DA9C}">
      <dsp:nvSpPr>
        <dsp:cNvPr id="0" name=""/>
        <dsp:cNvSpPr/>
      </dsp:nvSpPr>
      <dsp:spPr>
        <a:xfrm>
          <a:off x="2835238" y="2580"/>
          <a:ext cx="1460162" cy="1460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Grid </a:t>
          </a:r>
          <a:endParaRPr lang="en-US" sz="1000" kern="1200" dirty="0"/>
        </a:p>
      </dsp:txBody>
      <dsp:txXfrm>
        <a:off x="3049074" y="216416"/>
        <a:ext cx="1032490" cy="1032490"/>
      </dsp:txXfrm>
    </dsp:sp>
    <dsp:sp modelId="{0C25F348-52F2-1D44-8887-6CA1F172B585}">
      <dsp:nvSpPr>
        <dsp:cNvPr id="0" name=""/>
        <dsp:cNvSpPr/>
      </dsp:nvSpPr>
      <dsp:spPr>
        <a:xfrm>
          <a:off x="4252625" y="2317502"/>
          <a:ext cx="248716" cy="3971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3957205"/>
            <a:satOff val="-25907"/>
            <a:lumOff val="5685"/>
            <a:alphaOff val="0"/>
          </a:schemeClr>
        </a:solidFill>
        <a:ln>
          <a:noFill/>
        </a:ln>
        <a:effectLst>
          <a:glow rad="70000">
            <a:schemeClr val="accent2">
              <a:hueOff val="3957205"/>
              <a:satOff val="-25907"/>
              <a:lumOff val="5685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4252625" y="2396935"/>
        <a:ext cx="174101" cy="238298"/>
      </dsp:txXfrm>
    </dsp:sp>
    <dsp:sp modelId="{837F3068-FC00-5A41-82B7-72416637B9BD}">
      <dsp:nvSpPr>
        <dsp:cNvPr id="0" name=""/>
        <dsp:cNvSpPr/>
      </dsp:nvSpPr>
      <dsp:spPr>
        <a:xfrm>
          <a:off x="4618662" y="1786003"/>
          <a:ext cx="1460162" cy="1460162"/>
        </a:xfrm>
        <a:prstGeom prst="ellipse">
          <a:avLst/>
        </a:prstGeom>
        <a:solidFill>
          <a:schemeClr val="accent2">
            <a:hueOff val="3957205"/>
            <a:satOff val="-25907"/>
            <a:lumOff val="5685"/>
            <a:alphaOff val="0"/>
          </a:schemeClr>
        </a:solidFill>
        <a:ln>
          <a:noFill/>
        </a:ln>
        <a:effectLst>
          <a:glow rad="63500">
            <a:schemeClr val="accent2">
              <a:hueOff val="3957205"/>
              <a:satOff val="-25907"/>
              <a:lumOff val="5685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Materials Characterization Division </a:t>
          </a:r>
          <a:endParaRPr lang="en-US" sz="1000" kern="1200" dirty="0"/>
        </a:p>
      </dsp:txBody>
      <dsp:txXfrm>
        <a:off x="4832498" y="1999839"/>
        <a:ext cx="1032490" cy="1032490"/>
      </dsp:txXfrm>
    </dsp:sp>
    <dsp:sp modelId="{96DE4439-2A9B-3D46-8C33-D4C1F482335D}">
      <dsp:nvSpPr>
        <dsp:cNvPr id="0" name=""/>
        <dsp:cNvSpPr/>
      </dsp:nvSpPr>
      <dsp:spPr>
        <a:xfrm rot="5400000">
          <a:off x="3440961" y="3129167"/>
          <a:ext cx="248716" cy="3971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7914410"/>
            <a:satOff val="-51814"/>
            <a:lumOff val="11371"/>
            <a:alphaOff val="0"/>
          </a:schemeClr>
        </a:solidFill>
        <a:ln>
          <a:noFill/>
        </a:ln>
        <a:effectLst>
          <a:glow rad="70000">
            <a:schemeClr val="accent2">
              <a:hueOff val="7914410"/>
              <a:satOff val="-51814"/>
              <a:lumOff val="11371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478269" y="3171293"/>
        <a:ext cx="174101" cy="238298"/>
      </dsp:txXfrm>
    </dsp:sp>
    <dsp:sp modelId="{279161C1-7BE0-4B48-AD38-F349A6E04EF2}">
      <dsp:nvSpPr>
        <dsp:cNvPr id="0" name=""/>
        <dsp:cNvSpPr/>
      </dsp:nvSpPr>
      <dsp:spPr>
        <a:xfrm>
          <a:off x="2835238" y="3569427"/>
          <a:ext cx="1460162" cy="1460162"/>
        </a:xfrm>
        <a:prstGeom prst="ellipse">
          <a:avLst/>
        </a:prstGeom>
        <a:solidFill>
          <a:schemeClr val="accent2">
            <a:hueOff val="7914410"/>
            <a:satOff val="-51814"/>
            <a:lumOff val="11371"/>
            <a:alphaOff val="0"/>
          </a:schemeClr>
        </a:solidFill>
        <a:ln>
          <a:noFill/>
        </a:ln>
        <a:effectLst>
          <a:glow rad="63500">
            <a:schemeClr val="accent2">
              <a:hueOff val="7914410"/>
              <a:satOff val="-51814"/>
              <a:lumOff val="11371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Mechanical Engineering Division </a:t>
          </a:r>
          <a:endParaRPr lang="en-US" sz="1000" kern="1200" dirty="0"/>
        </a:p>
      </dsp:txBody>
      <dsp:txXfrm>
        <a:off x="3049074" y="3783263"/>
        <a:ext cx="1032490" cy="1032490"/>
      </dsp:txXfrm>
    </dsp:sp>
    <dsp:sp modelId="{33501642-00D6-2D4B-9759-A0D49CEE46BD}">
      <dsp:nvSpPr>
        <dsp:cNvPr id="0" name=""/>
        <dsp:cNvSpPr/>
      </dsp:nvSpPr>
      <dsp:spPr>
        <a:xfrm rot="10800000">
          <a:off x="2629297" y="2317502"/>
          <a:ext cx="248716" cy="3971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871614"/>
            <a:satOff val="-77721"/>
            <a:lumOff val="17056"/>
            <a:alphaOff val="0"/>
          </a:schemeClr>
        </a:solidFill>
        <a:ln>
          <a:noFill/>
        </a:ln>
        <a:effectLst>
          <a:glow rad="70000">
            <a:schemeClr val="accent2">
              <a:hueOff val="11871614"/>
              <a:satOff val="-77721"/>
              <a:lumOff val="17056"/>
              <a:alphaOff val="0"/>
              <a:tint val="30000"/>
              <a:shade val="95000"/>
              <a:satMod val="300000"/>
              <a:alpha val="50000"/>
            </a:schemeClr>
          </a:glo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703912" y="2396935"/>
        <a:ext cx="174101" cy="238298"/>
      </dsp:txXfrm>
    </dsp:sp>
    <dsp:sp modelId="{F54B8196-E62C-E54E-AC2A-B68E777B4C3D}">
      <dsp:nvSpPr>
        <dsp:cNvPr id="0" name=""/>
        <dsp:cNvSpPr/>
      </dsp:nvSpPr>
      <dsp:spPr>
        <a:xfrm>
          <a:off x="1051815" y="1786003"/>
          <a:ext cx="1460162" cy="1460162"/>
        </a:xfrm>
        <a:prstGeom prst="ellipse">
          <a:avLst/>
        </a:prstGeom>
        <a:solidFill>
          <a:schemeClr val="accent2">
            <a:hueOff val="11871614"/>
            <a:satOff val="-77721"/>
            <a:lumOff val="17056"/>
            <a:alphaOff val="0"/>
          </a:schemeClr>
        </a:solidFill>
        <a:ln>
          <a:noFill/>
        </a:ln>
        <a:effectLst>
          <a:glow rad="63500">
            <a:schemeClr val="accent2">
              <a:hueOff val="11871614"/>
              <a:satOff val="-77721"/>
              <a:lumOff val="17056"/>
              <a:alphaOff val="0"/>
              <a:tint val="30000"/>
              <a:shade val="95000"/>
              <a:satMod val="300000"/>
              <a:alpha val="50000"/>
            </a:schemeClr>
          </a:glo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Electrical Engineering Division </a:t>
          </a:r>
          <a:endParaRPr lang="en-US" sz="1000" kern="1200" dirty="0"/>
        </a:p>
      </dsp:txBody>
      <dsp:txXfrm>
        <a:off x="1265651" y="1999839"/>
        <a:ext cx="1032490" cy="1032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4/8/2014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18" y="91658"/>
            <a:ext cx="6402600" cy="2898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204" y="1238992"/>
            <a:ext cx="5464796" cy="22538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4379" y="3840737"/>
            <a:ext cx="674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/>
              <a:t>Εξοπλισμός - ΤΕΙ ΑΜΘ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383166" y="6310239"/>
            <a:ext cx="67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Αλεξανδρούπολη, 2014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47474" y="5008174"/>
            <a:ext cx="3930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Καθ. Δ. </a:t>
            </a:r>
            <a:r>
              <a:rPr lang="el-GR" dirty="0" err="1" smtClean="0"/>
              <a:t>Μπαντέκας</a:t>
            </a:r>
            <a:endParaRPr lang="en-US" dirty="0"/>
          </a:p>
          <a:p>
            <a:pPr algn="ctr"/>
            <a:r>
              <a:rPr lang="el-GR" dirty="0" smtClean="0"/>
              <a:t>Ν. </a:t>
            </a:r>
            <a:r>
              <a:rPr lang="el-GR" dirty="0" err="1" smtClean="0"/>
              <a:t>Βορδός</a:t>
            </a:r>
            <a:r>
              <a:rPr lang="el-G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83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53" y="1856874"/>
            <a:ext cx="5715000" cy="4267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0" y="922421"/>
            <a:ext cx="350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CNC - DMG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90105" y="2230034"/>
            <a:ext cx="26202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Μεταλλικές Κατασκευές</a:t>
            </a:r>
            <a:endParaRPr lang="en-US" dirty="0" smtClean="0"/>
          </a:p>
          <a:p>
            <a:r>
              <a:rPr lang="el-GR" dirty="0" smtClean="0"/>
              <a:t>Μεταλλικές Κατεργασίες</a:t>
            </a:r>
          </a:p>
          <a:p>
            <a:r>
              <a:rPr lang="el-GR" dirty="0" smtClean="0"/>
              <a:t>Αγροτικά Προϊόντα</a:t>
            </a:r>
          </a:p>
          <a:p>
            <a:r>
              <a:rPr lang="el-GR" dirty="0" smtClean="0"/>
              <a:t>..........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09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27" y="1676400"/>
            <a:ext cx="4894624" cy="36709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4211" y="588210"/>
            <a:ext cx="350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CNC - EDM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5369" y="2916808"/>
            <a:ext cx="25801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Μεταλλικές Επεξεργασίες Υψηλής Ακρίβειας </a:t>
            </a:r>
          </a:p>
          <a:p>
            <a:endParaRPr lang="el-G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47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262" y="1460221"/>
            <a:ext cx="3630195" cy="48008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79579" y="574842"/>
            <a:ext cx="5227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Μηχανικές Παραμορφώσεις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41474" y="1751263"/>
            <a:ext cx="276726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Έλεγχος Αντοχής Μετάλλων </a:t>
            </a:r>
          </a:p>
          <a:p>
            <a:endParaRPr lang="el-GR" dirty="0"/>
          </a:p>
          <a:p>
            <a:r>
              <a:rPr lang="el-GR" dirty="0" smtClean="0"/>
              <a:t>Στερεών αντικειμένων </a:t>
            </a:r>
          </a:p>
          <a:p>
            <a:endParaRPr lang="el-G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7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48" y="1826803"/>
            <a:ext cx="4114800" cy="3098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953" y="1813435"/>
            <a:ext cx="4140200" cy="3124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5684" y="414421"/>
            <a:ext cx="525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Παντογράφος </a:t>
            </a:r>
            <a:r>
              <a:rPr lang="en-US" dirty="0" smtClean="0"/>
              <a:t>Laser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1741905"/>
            <a:ext cx="6045200" cy="447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0000" y="440755"/>
            <a:ext cx="402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CNC - HAAS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0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1187784"/>
            <a:ext cx="4013200" cy="5245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5400" y="628316"/>
            <a:ext cx="401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Μέτρηση 3</a:t>
            </a:r>
            <a:r>
              <a:rPr lang="en-US" dirty="0" smtClean="0"/>
              <a:t>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8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006" y="1377616"/>
            <a:ext cx="2857500" cy="4343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226" y="1377616"/>
            <a:ext cx="2768600" cy="4330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7474" y="427789"/>
            <a:ext cx="4839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Ρομποτικός Βραχίωνας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2105" y="614947"/>
            <a:ext cx="513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Ακτίνες </a:t>
            </a:r>
            <a:r>
              <a:rPr lang="en-US" dirty="0" smtClean="0"/>
              <a:t>–</a:t>
            </a:r>
            <a:r>
              <a:rPr lang="el-GR" dirty="0" smtClean="0"/>
              <a:t> Χ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8105" y="1604211"/>
            <a:ext cx="12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SAXS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83662" y="1756611"/>
            <a:ext cx="127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XRD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90" y="2125943"/>
            <a:ext cx="5093368" cy="2806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658" y="2125943"/>
            <a:ext cx="3175000" cy="317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5263" y="5668211"/>
            <a:ext cx="4976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Χαρακτηρισμός Δομής Υλικών</a:t>
            </a:r>
          </a:p>
          <a:p>
            <a:r>
              <a:rPr lang="el-GR" dirty="0" smtClean="0"/>
              <a:t>Μάρμαρα, Φάρμακα, Υγρά Δείγματα, Κολλοειδή, </a:t>
            </a:r>
            <a:r>
              <a:rPr lang="el-GR" dirty="0" err="1" smtClean="0"/>
              <a:t>Αρχαιομετρία</a:t>
            </a:r>
            <a:r>
              <a:rPr lang="el-GR" dirty="0" smtClean="0"/>
              <a:t>, Γεωργία.........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5053" y="443650"/>
            <a:ext cx="521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Ηλεκτρονική Μικροσκοπία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93" y="1680410"/>
            <a:ext cx="3524319" cy="26776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62526" y="1176421"/>
            <a:ext cx="161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ΤΕΜ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961" y="1680410"/>
            <a:ext cx="3733929" cy="26776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3768" y="1181768"/>
            <a:ext cx="161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l-GR" dirty="0" smtClean="0"/>
              <a:t>ΕΜ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231" y="4490620"/>
            <a:ext cx="2812716" cy="21534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7553" y="4790879"/>
            <a:ext cx="868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AFM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170947" y="4790879"/>
            <a:ext cx="4976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Χαρακτηρισμός Δομής Υλικών</a:t>
            </a:r>
          </a:p>
          <a:p>
            <a:r>
              <a:rPr lang="el-GR" dirty="0" smtClean="0"/>
              <a:t>Μάρμαρα, Φάρμακα, Υγρά Δείγματα, Κολλοειδή, </a:t>
            </a:r>
            <a:r>
              <a:rPr lang="el-GR" dirty="0" err="1" smtClean="0"/>
              <a:t>Αρχαιομετρία</a:t>
            </a:r>
            <a:r>
              <a:rPr lang="el-GR" dirty="0" smtClean="0"/>
              <a:t>, Γεωργία.........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6842" y="521368"/>
            <a:ext cx="4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err="1" smtClean="0"/>
              <a:t>Ποροσιμετρίες</a:t>
            </a:r>
            <a:r>
              <a:rPr lang="el-GR" dirty="0" smtClean="0"/>
              <a:t>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6347" y="1043100"/>
            <a:ext cx="4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err="1" smtClean="0"/>
              <a:t>Ποροσίμετρο</a:t>
            </a:r>
            <a:r>
              <a:rPr lang="el-GR" dirty="0" smtClean="0"/>
              <a:t> Αζώτου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89379" y="1142753"/>
            <a:ext cx="4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err="1" smtClean="0"/>
              <a:t>Ποροσίμετρο</a:t>
            </a:r>
            <a:r>
              <a:rPr lang="el-GR" dirty="0" smtClean="0"/>
              <a:t> Υδραργύρου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116" y="1697792"/>
            <a:ext cx="2741373" cy="4211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192" y="2112211"/>
            <a:ext cx="2527300" cy="3568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72632" y="6015789"/>
            <a:ext cx="5253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Μέτρηση πόρων υλικών</a:t>
            </a:r>
          </a:p>
          <a:p>
            <a:r>
              <a:rPr lang="el-GR" dirty="0" err="1" smtClean="0"/>
              <a:t>Φαρμακα</a:t>
            </a:r>
            <a:r>
              <a:rPr lang="el-GR" dirty="0" smtClean="0"/>
              <a:t>, Πετρώματα, Γεωτρήσεις, ......</a:t>
            </a:r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3325" y="1405825"/>
            <a:ext cx="7725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Εξοπλισμός  ≈11.000.000€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65136282"/>
              </p:ext>
            </p:extLst>
          </p:nvPr>
        </p:nvGraphicFramePr>
        <p:xfrm>
          <a:off x="882430" y="1414478"/>
          <a:ext cx="7130640" cy="5032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7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79" y="2553369"/>
            <a:ext cx="2921000" cy="2286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466" y="2217822"/>
            <a:ext cx="4674797" cy="29557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80105" y="588211"/>
            <a:ext cx="447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Πλήρες Σύστημα </a:t>
            </a:r>
            <a:r>
              <a:rPr lang="el-GR" dirty="0" err="1" smtClean="0"/>
              <a:t>Χρωματογράφων</a:t>
            </a:r>
            <a:r>
              <a:rPr lang="el-GR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8526" y="1497263"/>
            <a:ext cx="435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GC – C – IRMS  / GC - MS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11158" y="5735053"/>
            <a:ext cx="5186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Ποιοτική κ Ποσοτική Ανάλυση Δειγμάτων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63" y="1870242"/>
            <a:ext cx="3289300" cy="2730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7272" y="483757"/>
            <a:ext cx="6029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Σεισμικές Καταγραφές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631" y="2320758"/>
            <a:ext cx="4082043" cy="19838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2632" y="5066632"/>
            <a:ext cx="5740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Γεωτρήσεις, Σύσταση Εδάφους, ......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1130930"/>
            <a:ext cx="3735805" cy="4788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8211" y="307474"/>
            <a:ext cx="4839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Ανάλυση Πρωτεϊνών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82105" y="1350211"/>
            <a:ext cx="2753895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Γεωργία </a:t>
            </a:r>
          </a:p>
          <a:p>
            <a:r>
              <a:rPr lang="el-GR" dirty="0" smtClean="0"/>
              <a:t>Κτηνοτροφία</a:t>
            </a:r>
          </a:p>
          <a:p>
            <a:r>
              <a:rPr lang="el-GR" dirty="0" smtClean="0"/>
              <a:t>Φαρμακευτική</a:t>
            </a:r>
          </a:p>
          <a:p>
            <a:r>
              <a:rPr lang="el-GR" dirty="0" smtClean="0"/>
              <a:t>Βιολογία </a:t>
            </a:r>
          </a:p>
          <a:p>
            <a:r>
              <a:rPr lang="el-GR" dirty="0" smtClean="0"/>
              <a:t>.......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206500"/>
            <a:ext cx="6350000" cy="266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0842" y="521368"/>
            <a:ext cx="342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GRID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2842" y="4491789"/>
            <a:ext cx="7392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Προσομοιώσεις, Βιολογία, Μετεωρολογία, Άμυνα, Αποθήκευση Δεδομένων, Τηλεπικοινωνίες, Ενέργεια, ......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8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6084" y="1294245"/>
            <a:ext cx="6938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Περισσότερες Πληροφορίες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38778" y="2415492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http://hephaestus.teikav.edu.gr/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06499" y="3074737"/>
            <a:ext cx="3913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Καθ. Δ. </a:t>
            </a:r>
            <a:r>
              <a:rPr lang="el-GR" dirty="0" err="1" smtClean="0"/>
              <a:t>Μπαντέκας</a:t>
            </a:r>
            <a:endParaRPr lang="el-GR" dirty="0" smtClean="0"/>
          </a:p>
          <a:p>
            <a:r>
              <a:rPr lang="el-GR" dirty="0" smtClean="0"/>
              <a:t>Τηλ. : 2510462132</a:t>
            </a:r>
          </a:p>
          <a:p>
            <a:r>
              <a:rPr lang="el-GR" dirty="0" smtClean="0"/>
              <a:t>Φαξ. : 2510462148</a:t>
            </a:r>
          </a:p>
          <a:p>
            <a:endParaRPr lang="el-GR" dirty="0"/>
          </a:p>
          <a:p>
            <a:r>
              <a:rPr lang="en-US" dirty="0" smtClean="0"/>
              <a:t>Email: </a:t>
            </a:r>
            <a:r>
              <a:rPr lang="en-US" dirty="0" err="1" smtClean="0"/>
              <a:t>dbandek@teikav.edu.gr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84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6" y="2019299"/>
            <a:ext cx="5828713" cy="21576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4496" y="1270121"/>
            <a:ext cx="655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Αναλυτής Ηλεκτρονικών </a:t>
            </a:r>
            <a:r>
              <a:rPr lang="en-US" dirty="0" smtClean="0"/>
              <a:t>–</a:t>
            </a:r>
            <a:r>
              <a:rPr lang="el-GR" dirty="0" smtClean="0"/>
              <a:t> Ηλεκτρικών Διατάξεων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80182" y="4921195"/>
            <a:ext cx="3904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Ημιαγωγοί </a:t>
            </a:r>
          </a:p>
          <a:p>
            <a:r>
              <a:rPr lang="en-US" dirty="0" smtClean="0"/>
              <a:t>RF</a:t>
            </a:r>
          </a:p>
          <a:p>
            <a:r>
              <a:rPr lang="el-GR" dirty="0" smtClean="0"/>
              <a:t>Μέτρηση ηλεκτρονικών μεγεθών</a:t>
            </a:r>
          </a:p>
          <a:p>
            <a:r>
              <a:rPr lang="el-GR" dirty="0" smtClean="0"/>
              <a:t>Ευαίσθητες ηλεκτρονικές διατάξεις 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615" y="1765498"/>
            <a:ext cx="5632342" cy="27108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1615" y="761598"/>
            <a:ext cx="5355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Σύστημα απομακρυσμένων ηλεκτρικών μετρήσεων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11615" y="5093579"/>
            <a:ext cx="581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Βιομηχανία</a:t>
            </a:r>
          </a:p>
          <a:p>
            <a:r>
              <a:rPr lang="el-GR" dirty="0" smtClean="0"/>
              <a:t>Τηλεπικοινωνίες</a:t>
            </a:r>
          </a:p>
          <a:p>
            <a:r>
              <a:rPr lang="el-GR" dirty="0" smtClean="0"/>
              <a:t>Παραγωγή Ηλεκτρικής Ενέργειας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5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869" y="1640320"/>
            <a:ext cx="4323526" cy="3310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6869" y="687277"/>
            <a:ext cx="4559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Φορητή </a:t>
            </a:r>
            <a:r>
              <a:rPr lang="el-GR" dirty="0" err="1" smtClean="0"/>
              <a:t>Θερμοκάμερα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31787" y="5316177"/>
            <a:ext cx="2801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Ηλεκτρικές Μηχανές </a:t>
            </a:r>
          </a:p>
          <a:p>
            <a:r>
              <a:rPr lang="el-GR" dirty="0" smtClean="0"/>
              <a:t>Μετασχηματιστές</a:t>
            </a:r>
          </a:p>
          <a:p>
            <a:r>
              <a:rPr lang="el-GR" dirty="0" smtClean="0"/>
              <a:t>Θερμομονώσεις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13368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68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8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180" y="1392575"/>
            <a:ext cx="5597388" cy="32915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0045" y="811830"/>
            <a:ext cx="7031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Ασύρματο Σύστημα Μέτρησης Ηλεκτρικών κ μη Μεγεθών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63988" y="5316178"/>
            <a:ext cx="56693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Βιομηχανία </a:t>
            </a:r>
            <a:r>
              <a:rPr lang="en-US" dirty="0" smtClean="0"/>
              <a:t>–</a:t>
            </a:r>
            <a:r>
              <a:rPr lang="el-GR" dirty="0" smtClean="0"/>
              <a:t> Ενέργεια</a:t>
            </a:r>
          </a:p>
          <a:p>
            <a:r>
              <a:rPr lang="el-GR" dirty="0" smtClean="0"/>
              <a:t>Βιομηχανία </a:t>
            </a:r>
            <a:r>
              <a:rPr lang="en-US" dirty="0" smtClean="0"/>
              <a:t>–</a:t>
            </a:r>
            <a:r>
              <a:rPr lang="el-GR" dirty="0" smtClean="0"/>
              <a:t> Παραγωγή</a:t>
            </a:r>
          </a:p>
          <a:p>
            <a:r>
              <a:rPr lang="el-GR" dirty="0" smtClean="0"/>
              <a:t>Γεωργία</a:t>
            </a:r>
          </a:p>
          <a:p>
            <a:r>
              <a:rPr lang="el-GR" dirty="0" smtClean="0"/>
              <a:t>Ναυτιλία .....</a:t>
            </a:r>
          </a:p>
          <a:p>
            <a:endParaRPr lang="el-GR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13368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68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4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60" y="1459832"/>
            <a:ext cx="2423736" cy="38073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89" y="1450471"/>
            <a:ext cx="2248128" cy="37899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194" y="574842"/>
            <a:ext cx="5761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Σύστημα Μαγνητικής κ Ιοντικής Εναπόθεσης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37368" y="5614737"/>
            <a:ext cx="592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Δημιουργία νέων υλικών </a:t>
            </a:r>
          </a:p>
          <a:p>
            <a:r>
              <a:rPr lang="en-US" dirty="0" smtClean="0"/>
              <a:t>Thin Films </a:t>
            </a:r>
          </a:p>
          <a:p>
            <a:r>
              <a:rPr lang="el-GR" dirty="0" smtClean="0"/>
              <a:t>Προετοιμασία δειγμάτων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7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311" y="1478547"/>
            <a:ext cx="4293268" cy="36091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04311" y="828842"/>
            <a:ext cx="4172952" cy="37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Μέτρηση μη </a:t>
            </a:r>
            <a:r>
              <a:rPr lang="el-GR" dirty="0" err="1" smtClean="0"/>
              <a:t>Ιονίζουσας</a:t>
            </a:r>
            <a:r>
              <a:rPr lang="el-GR" dirty="0" smtClean="0"/>
              <a:t> Ακτινοβολίας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11684" y="5654842"/>
            <a:ext cx="5708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Τηλεπικοινωνίες </a:t>
            </a:r>
          </a:p>
          <a:p>
            <a:r>
              <a:rPr lang="el-GR" dirty="0" smtClean="0"/>
              <a:t>Δημόσιους Χώρους </a:t>
            </a:r>
          </a:p>
          <a:p>
            <a:r>
              <a:rPr lang="el-GR" dirty="0" smtClean="0"/>
              <a:t>Υποσταθμούς Μ.Τ και Υ.Τ.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484" y="2201111"/>
            <a:ext cx="3411396" cy="2250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821" y="1403685"/>
            <a:ext cx="2425617" cy="47725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53895" y="508000"/>
            <a:ext cx="4117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TGA - DSC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1895" y="4959684"/>
            <a:ext cx="40105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Γεωργία </a:t>
            </a:r>
          </a:p>
          <a:p>
            <a:r>
              <a:rPr lang="el-GR" dirty="0" smtClean="0"/>
              <a:t>Τρόφιμα </a:t>
            </a:r>
          </a:p>
          <a:p>
            <a:r>
              <a:rPr lang="el-GR" dirty="0" smtClean="0"/>
              <a:t>Χαρτοβιομηχανία </a:t>
            </a:r>
          </a:p>
          <a:p>
            <a:r>
              <a:rPr lang="el-GR" dirty="0" smtClean="0"/>
              <a:t>Βιομηχανία Φαρμάκων</a:t>
            </a:r>
          </a:p>
          <a:p>
            <a:r>
              <a:rPr lang="el-GR" dirty="0" smtClean="0"/>
              <a:t>Πολυμερή........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3070" y="0"/>
            <a:ext cx="1130930" cy="11309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06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4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1725</TotalTime>
  <Words>272</Words>
  <Application>Microsoft Office PowerPoint</Application>
  <PresentationFormat>On-screen Show (4:3)</PresentationFormat>
  <Paragraphs>93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Technic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Vordos</dc:creator>
  <cp:lastModifiedBy>Peter Soukoulias</cp:lastModifiedBy>
  <cp:revision>20</cp:revision>
  <dcterms:created xsi:type="dcterms:W3CDTF">2014-04-06T21:32:28Z</dcterms:created>
  <dcterms:modified xsi:type="dcterms:W3CDTF">2014-04-08T11:30:03Z</dcterms:modified>
</cp:coreProperties>
</file>